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0" r:id="rId6"/>
    <p:sldId id="271" r:id="rId7"/>
    <p:sldId id="260" r:id="rId8"/>
    <p:sldId id="261"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84" autoAdjust="0"/>
    <p:restoredTop sz="94660"/>
  </p:normalViewPr>
  <p:slideViewPr>
    <p:cSldViewPr>
      <p:cViewPr varScale="1">
        <p:scale>
          <a:sx n="86" d="100"/>
          <a:sy n="8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Заглавен слайд">
    <p:bg>
      <p:bgRef idx="1001">
        <a:schemeClr val="bg1"/>
      </p:bgRef>
    </p:bg>
    <p:spTree>
      <p:nvGrpSpPr>
        <p:cNvPr id="1" name=""/>
        <p:cNvGrpSpPr/>
        <p:nvPr/>
      </p:nvGrpSpPr>
      <p:grpSpPr>
        <a:xfrm>
          <a:off x="0" y="0"/>
          <a:ext cx="0" cy="0"/>
          <a:chOff x="0" y="0"/>
          <a:chExt cx="0" cy="0"/>
        </a:xfrm>
      </p:grpSpPr>
      <p:sp>
        <p:nvSpPr>
          <p:cNvPr id="8" name="Заглавие 7"/>
          <p:cNvSpPr>
            <a:spLocks noGrp="1"/>
          </p:cNvSpPr>
          <p:nvPr>
            <p:ph type="ctrTitle"/>
          </p:nvPr>
        </p:nvSpPr>
        <p:spPr>
          <a:xfrm>
            <a:off x="2286000" y="3124200"/>
            <a:ext cx="6172200" cy="1894362"/>
          </a:xfrm>
        </p:spPr>
        <p:txBody>
          <a:bodyPr/>
          <a:lstStyle>
            <a:lvl1pPr>
              <a:defRPr b="1"/>
            </a:lvl1pPr>
          </a:lstStyle>
          <a:p>
            <a:r>
              <a:rPr kumimoji="0" lang="bg-BG" smtClean="0"/>
              <a:t>Щракнете, за да редактирате стила на заглавието в образеца</a:t>
            </a:r>
            <a:endParaRPr kumimoji="0" lang="en-US"/>
          </a:p>
        </p:txBody>
      </p:sp>
      <p:sp>
        <p:nvSpPr>
          <p:cNvPr id="9" name="Подзаглавие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bg-BG" smtClean="0"/>
              <a:t>Щракнете, за да редактирате стила на подзаглавията в образеца</a:t>
            </a:r>
            <a:endParaRPr kumimoji="0" lang="en-US"/>
          </a:p>
        </p:txBody>
      </p:sp>
      <p:sp>
        <p:nvSpPr>
          <p:cNvPr id="28" name="Контейнер за дата 27"/>
          <p:cNvSpPr>
            <a:spLocks noGrp="1"/>
          </p:cNvSpPr>
          <p:nvPr>
            <p:ph type="dt" sz="half" idx="10"/>
          </p:nvPr>
        </p:nvSpPr>
        <p:spPr bwMode="auto">
          <a:xfrm rot="5400000">
            <a:off x="7764621" y="1174097"/>
            <a:ext cx="2286000" cy="381000"/>
          </a:xfrm>
        </p:spPr>
        <p:txBody>
          <a:bodyPr/>
          <a:lstStyle/>
          <a:p>
            <a:fld id="{3F916246-6C80-456A-A044-57CFBFB3F62B}" type="datetimeFigureOut">
              <a:rPr lang="bg-BG" smtClean="0"/>
              <a:pPr/>
              <a:t>8.9.2021 г.</a:t>
            </a:fld>
            <a:endParaRPr lang="bg-BG"/>
          </a:p>
        </p:txBody>
      </p:sp>
      <p:sp>
        <p:nvSpPr>
          <p:cNvPr id="17" name="Контейнер за долния колонтитул 16"/>
          <p:cNvSpPr>
            <a:spLocks noGrp="1"/>
          </p:cNvSpPr>
          <p:nvPr>
            <p:ph type="ftr" sz="quarter" idx="11"/>
          </p:nvPr>
        </p:nvSpPr>
        <p:spPr bwMode="auto">
          <a:xfrm rot="5400000">
            <a:off x="7077269" y="4181669"/>
            <a:ext cx="3657600" cy="384048"/>
          </a:xfrm>
        </p:spPr>
        <p:txBody>
          <a:bodyPr/>
          <a:lstStyle/>
          <a:p>
            <a:endParaRPr lang="bg-BG"/>
          </a:p>
        </p:txBody>
      </p:sp>
      <p:sp>
        <p:nvSpPr>
          <p:cNvPr id="10" name="Правоъгъл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авоъгъл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авоъгъл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 съединение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аво съединение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аво съединение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авоъгъл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Контейнер за номер на слайда 28"/>
          <p:cNvSpPr>
            <a:spLocks noGrp="1"/>
          </p:cNvSpPr>
          <p:nvPr>
            <p:ph type="sldNum" sz="quarter" idx="12"/>
          </p:nvPr>
        </p:nvSpPr>
        <p:spPr bwMode="auto">
          <a:xfrm>
            <a:off x="1325544" y="4928702"/>
            <a:ext cx="609600" cy="517524"/>
          </a:xfrm>
        </p:spPr>
        <p:txBody>
          <a:bodyPr/>
          <a:lstStyle/>
          <a:p>
            <a:fld id="{2CF5FFA8-6D64-42A1-B7BB-E0E63BB97490}" type="slidenum">
              <a:rPr lang="bg-BG" smtClean="0"/>
              <a:pPr/>
              <a:t>‹#›</a:t>
            </a:fld>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3" name="Контейнер за вертикален текст 2"/>
          <p:cNvSpPr>
            <a:spLocks noGrp="1"/>
          </p:cNvSpPr>
          <p:nvPr>
            <p:ph type="body" orient="vert" idx="1"/>
          </p:nvPr>
        </p:nvSpPr>
        <p:spPr/>
        <p:txBody>
          <a:bodyPr vert="eaVert"/>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3F916246-6C80-456A-A044-57CFBFB3F62B}" type="datetimeFigureOut">
              <a:rPr lang="bg-BG" smtClean="0"/>
              <a:pPr/>
              <a:t>8.9.2021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2CF5FFA8-6D64-42A1-B7BB-E0E63BB97490}" type="slidenum">
              <a:rPr lang="bg-BG" smtClean="0"/>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Вертикално заглавие 1"/>
          <p:cNvSpPr>
            <a:spLocks noGrp="1"/>
          </p:cNvSpPr>
          <p:nvPr>
            <p:ph type="title" orient="vert"/>
          </p:nvPr>
        </p:nvSpPr>
        <p:spPr>
          <a:xfrm>
            <a:off x="6629400" y="274639"/>
            <a:ext cx="1676400" cy="5851525"/>
          </a:xfrm>
        </p:spPr>
        <p:txBody>
          <a:bodyPr vert="eaVert"/>
          <a:lstStyle/>
          <a:p>
            <a:r>
              <a:rPr kumimoji="0" lang="bg-BG" smtClean="0"/>
              <a:t>Щракнете, за да редактирате стила на заглавието в образеца</a:t>
            </a:r>
            <a:endParaRPr kumimoji="0" lang="en-US"/>
          </a:p>
        </p:txBody>
      </p:sp>
      <p:sp>
        <p:nvSpPr>
          <p:cNvPr id="3" name="Контейнер за вертикален текст 2"/>
          <p:cNvSpPr>
            <a:spLocks noGrp="1"/>
          </p:cNvSpPr>
          <p:nvPr>
            <p:ph type="body" orient="vert" idx="1"/>
          </p:nvPr>
        </p:nvSpPr>
        <p:spPr>
          <a:xfrm>
            <a:off x="457200" y="274638"/>
            <a:ext cx="6019800" cy="5851525"/>
          </a:xfrm>
        </p:spPr>
        <p:txBody>
          <a:bodyPr vert="eaVert"/>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3F916246-6C80-456A-A044-57CFBFB3F62B}" type="datetimeFigureOut">
              <a:rPr lang="bg-BG" smtClean="0"/>
              <a:pPr/>
              <a:t>8.9.2021 г.</a:t>
            </a:fld>
            <a:endParaRPr lang="bg-BG"/>
          </a:p>
        </p:txBody>
      </p:sp>
      <p:sp>
        <p:nvSpPr>
          <p:cNvPr id="5" name="Контейнер за долния колонтитул 4"/>
          <p:cNvSpPr>
            <a:spLocks noGrp="1"/>
          </p:cNvSpPr>
          <p:nvPr>
            <p:ph type="ftr" sz="quarter" idx="11"/>
          </p:nvPr>
        </p:nvSpPr>
        <p:spPr/>
        <p:txBody>
          <a:bodyPr/>
          <a:lstStyle/>
          <a:p>
            <a:endParaRPr lang="bg-BG"/>
          </a:p>
        </p:txBody>
      </p:sp>
      <p:sp>
        <p:nvSpPr>
          <p:cNvPr id="6" name="Контейнер за номер на слайда 5"/>
          <p:cNvSpPr>
            <a:spLocks noGrp="1"/>
          </p:cNvSpPr>
          <p:nvPr>
            <p:ph type="sldNum" sz="quarter" idx="12"/>
          </p:nvPr>
        </p:nvSpPr>
        <p:spPr/>
        <p:txBody>
          <a:bodyPr/>
          <a:lstStyle/>
          <a:p>
            <a:fld id="{2CF5FFA8-6D64-42A1-B7BB-E0E63BB97490}" type="slidenum">
              <a:rPr lang="bg-BG" smtClean="0"/>
              <a:pPr/>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8" name="Контейнер за съдържание 7"/>
          <p:cNvSpPr>
            <a:spLocks noGrp="1"/>
          </p:cNvSpPr>
          <p:nvPr>
            <p:ph sz="quarter" idx="1"/>
          </p:nvPr>
        </p:nvSpPr>
        <p:spPr>
          <a:xfrm>
            <a:off x="457200" y="1600200"/>
            <a:ext cx="7467600" cy="4873752"/>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7" name="Контейнер за дата 6"/>
          <p:cNvSpPr>
            <a:spLocks noGrp="1"/>
          </p:cNvSpPr>
          <p:nvPr>
            <p:ph type="dt" sz="half" idx="14"/>
          </p:nvPr>
        </p:nvSpPr>
        <p:spPr/>
        <p:txBody>
          <a:bodyPr rtlCol="0"/>
          <a:lstStyle/>
          <a:p>
            <a:fld id="{3F916246-6C80-456A-A044-57CFBFB3F62B}" type="datetimeFigureOut">
              <a:rPr lang="bg-BG" smtClean="0"/>
              <a:pPr/>
              <a:t>8.9.2021 г.</a:t>
            </a:fld>
            <a:endParaRPr lang="bg-BG"/>
          </a:p>
        </p:txBody>
      </p:sp>
      <p:sp>
        <p:nvSpPr>
          <p:cNvPr id="9" name="Контейнер за номер на слайда 8"/>
          <p:cNvSpPr>
            <a:spLocks noGrp="1"/>
          </p:cNvSpPr>
          <p:nvPr>
            <p:ph type="sldNum" sz="quarter" idx="15"/>
          </p:nvPr>
        </p:nvSpPr>
        <p:spPr/>
        <p:txBody>
          <a:bodyPr rtlCol="0"/>
          <a:lstStyle/>
          <a:p>
            <a:fld id="{2CF5FFA8-6D64-42A1-B7BB-E0E63BB97490}" type="slidenum">
              <a:rPr lang="bg-BG" smtClean="0"/>
              <a:pPr/>
              <a:t>‹#›</a:t>
            </a:fld>
            <a:endParaRPr lang="bg-BG"/>
          </a:p>
        </p:txBody>
      </p:sp>
      <p:sp>
        <p:nvSpPr>
          <p:cNvPr id="10" name="Контейнер за долния колонтитул 9"/>
          <p:cNvSpPr>
            <a:spLocks noGrp="1"/>
          </p:cNvSpPr>
          <p:nvPr>
            <p:ph type="ftr" sz="quarter" idx="16"/>
          </p:nvPr>
        </p:nvSpPr>
        <p:spPr/>
        <p:txBody>
          <a:bodyPr rtlCol="0"/>
          <a:lstStyle/>
          <a:p>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лавка на секция">
    <p:bg>
      <p:bgRef idx="1001">
        <a:schemeClr val="bg2"/>
      </p:bgRef>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286000" y="2895600"/>
            <a:ext cx="6172200" cy="2053590"/>
          </a:xfrm>
        </p:spPr>
        <p:txBody>
          <a:bodyPr/>
          <a:lstStyle>
            <a:lvl1pPr algn="l">
              <a:buNone/>
              <a:defRPr sz="3000" b="1" cap="small" baseline="0"/>
            </a:lvl1pPr>
          </a:lstStyle>
          <a:p>
            <a:r>
              <a:rPr kumimoji="0" lang="bg-BG" smtClean="0"/>
              <a:t>Щракнете, за да редактирате стила на заглавието в образеца</a:t>
            </a:r>
            <a:endParaRPr kumimoji="0" lang="en-US"/>
          </a:p>
        </p:txBody>
      </p:sp>
      <p:sp>
        <p:nvSpPr>
          <p:cNvPr id="3" name="Текстов контейне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bg-BG" smtClean="0"/>
              <a:t>Щракн., за да ред. стил на загл. в обр.</a:t>
            </a:r>
          </a:p>
        </p:txBody>
      </p:sp>
      <p:sp>
        <p:nvSpPr>
          <p:cNvPr id="4" name="Контейнер за дата 3"/>
          <p:cNvSpPr>
            <a:spLocks noGrp="1"/>
          </p:cNvSpPr>
          <p:nvPr>
            <p:ph type="dt" sz="half" idx="10"/>
          </p:nvPr>
        </p:nvSpPr>
        <p:spPr bwMode="auto">
          <a:xfrm rot="5400000">
            <a:off x="7763256" y="1170432"/>
            <a:ext cx="2286000" cy="381000"/>
          </a:xfrm>
        </p:spPr>
        <p:txBody>
          <a:bodyPr/>
          <a:lstStyle/>
          <a:p>
            <a:fld id="{3F916246-6C80-456A-A044-57CFBFB3F62B}" type="datetimeFigureOut">
              <a:rPr lang="bg-BG" smtClean="0"/>
              <a:pPr/>
              <a:t>8.9.2021 г.</a:t>
            </a:fld>
            <a:endParaRPr lang="bg-BG"/>
          </a:p>
        </p:txBody>
      </p:sp>
      <p:sp>
        <p:nvSpPr>
          <p:cNvPr id="5" name="Контейнер за долния колонтитул 4"/>
          <p:cNvSpPr>
            <a:spLocks noGrp="1"/>
          </p:cNvSpPr>
          <p:nvPr>
            <p:ph type="ftr" sz="quarter" idx="11"/>
          </p:nvPr>
        </p:nvSpPr>
        <p:spPr bwMode="auto">
          <a:xfrm rot="5400000">
            <a:off x="7077456" y="4178808"/>
            <a:ext cx="3657600" cy="384048"/>
          </a:xfrm>
        </p:spPr>
        <p:txBody>
          <a:bodyPr/>
          <a:lstStyle/>
          <a:p>
            <a:endParaRPr lang="bg-BG"/>
          </a:p>
        </p:txBody>
      </p:sp>
      <p:sp>
        <p:nvSpPr>
          <p:cNvPr id="9" name="Правоъгъл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авоъгъл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ъгъл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аво съединение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аво съединение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ъгъл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аво съединение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Контейнер за номер на слайда 5"/>
          <p:cNvSpPr>
            <a:spLocks noGrp="1"/>
          </p:cNvSpPr>
          <p:nvPr>
            <p:ph type="sldNum" sz="quarter" idx="12"/>
          </p:nvPr>
        </p:nvSpPr>
        <p:spPr bwMode="auto">
          <a:xfrm>
            <a:off x="1340616" y="4928702"/>
            <a:ext cx="609600" cy="517524"/>
          </a:xfrm>
        </p:spPr>
        <p:txBody>
          <a:bodyPr/>
          <a:lstStyle/>
          <a:p>
            <a:fld id="{2CF5FFA8-6D64-42A1-B7BB-E0E63BB97490}" type="slidenum">
              <a:rPr lang="bg-BG" smtClean="0"/>
              <a:pPr/>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5" name="Контейнер за дата 4"/>
          <p:cNvSpPr>
            <a:spLocks noGrp="1"/>
          </p:cNvSpPr>
          <p:nvPr>
            <p:ph type="dt" sz="half" idx="10"/>
          </p:nvPr>
        </p:nvSpPr>
        <p:spPr/>
        <p:txBody>
          <a:bodyPr/>
          <a:lstStyle/>
          <a:p>
            <a:fld id="{3F916246-6C80-456A-A044-57CFBFB3F62B}" type="datetimeFigureOut">
              <a:rPr lang="bg-BG" smtClean="0"/>
              <a:pPr/>
              <a:t>8.9.2021 г.</a:t>
            </a:fld>
            <a:endParaRPr lang="bg-BG"/>
          </a:p>
        </p:txBody>
      </p:sp>
      <p:sp>
        <p:nvSpPr>
          <p:cNvPr id="6" name="Контейнер за долния колонтитул 5"/>
          <p:cNvSpPr>
            <a:spLocks noGrp="1"/>
          </p:cNvSpPr>
          <p:nvPr>
            <p:ph type="ftr" sz="quarter" idx="11"/>
          </p:nvPr>
        </p:nvSpPr>
        <p:spPr/>
        <p:txBody>
          <a:bodyPr/>
          <a:lstStyle/>
          <a:p>
            <a:endParaRPr lang="bg-BG"/>
          </a:p>
        </p:txBody>
      </p:sp>
      <p:sp>
        <p:nvSpPr>
          <p:cNvPr id="7" name="Контейнер за номер на слайда 6"/>
          <p:cNvSpPr>
            <a:spLocks noGrp="1"/>
          </p:cNvSpPr>
          <p:nvPr>
            <p:ph type="sldNum" sz="quarter" idx="12"/>
          </p:nvPr>
        </p:nvSpPr>
        <p:spPr/>
        <p:txBody>
          <a:bodyPr/>
          <a:lstStyle/>
          <a:p>
            <a:fld id="{2CF5FFA8-6D64-42A1-B7BB-E0E63BB97490}" type="slidenum">
              <a:rPr lang="bg-BG" smtClean="0"/>
              <a:pPr/>
              <a:t>‹#›</a:t>
            </a:fld>
            <a:endParaRPr lang="bg-BG"/>
          </a:p>
        </p:txBody>
      </p:sp>
      <p:sp>
        <p:nvSpPr>
          <p:cNvPr id="9" name="Контейнер за съдържание 8"/>
          <p:cNvSpPr>
            <a:spLocks noGrp="1"/>
          </p:cNvSpPr>
          <p:nvPr>
            <p:ph sz="quarter" idx="1"/>
          </p:nvPr>
        </p:nvSpPr>
        <p:spPr>
          <a:xfrm>
            <a:off x="457200" y="1600200"/>
            <a:ext cx="3657600" cy="45720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1" name="Контейнер за съдържание 10"/>
          <p:cNvSpPr>
            <a:spLocks noGrp="1"/>
          </p:cNvSpPr>
          <p:nvPr>
            <p:ph sz="quarter" idx="2"/>
          </p:nvPr>
        </p:nvSpPr>
        <p:spPr>
          <a:xfrm>
            <a:off x="4270248" y="1600200"/>
            <a:ext cx="3657600" cy="45720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3050"/>
            <a:ext cx="7543800" cy="1143000"/>
          </a:xfrm>
        </p:spPr>
        <p:txBody>
          <a:bodyPr anchor="b"/>
          <a:lstStyle>
            <a:lvl1pPr>
              <a:defRPr/>
            </a:lvl1pPr>
          </a:lstStyle>
          <a:p>
            <a:r>
              <a:rPr kumimoji="0" lang="bg-BG" smtClean="0"/>
              <a:t>Щракнете, за да редактирате стила на заглавието в образеца</a:t>
            </a:r>
            <a:endParaRPr kumimoji="0" lang="en-US"/>
          </a:p>
        </p:txBody>
      </p:sp>
      <p:sp>
        <p:nvSpPr>
          <p:cNvPr id="7" name="Контейнер за дата 6"/>
          <p:cNvSpPr>
            <a:spLocks noGrp="1"/>
          </p:cNvSpPr>
          <p:nvPr>
            <p:ph type="dt" sz="half" idx="10"/>
          </p:nvPr>
        </p:nvSpPr>
        <p:spPr/>
        <p:txBody>
          <a:bodyPr/>
          <a:lstStyle/>
          <a:p>
            <a:fld id="{3F916246-6C80-456A-A044-57CFBFB3F62B}" type="datetimeFigureOut">
              <a:rPr lang="bg-BG" smtClean="0"/>
              <a:pPr/>
              <a:t>8.9.2021 г.</a:t>
            </a:fld>
            <a:endParaRPr lang="bg-BG"/>
          </a:p>
        </p:txBody>
      </p:sp>
      <p:sp>
        <p:nvSpPr>
          <p:cNvPr id="8" name="Контейнер за долния колонтитул 7"/>
          <p:cNvSpPr>
            <a:spLocks noGrp="1"/>
          </p:cNvSpPr>
          <p:nvPr>
            <p:ph type="ftr" sz="quarter" idx="11"/>
          </p:nvPr>
        </p:nvSpPr>
        <p:spPr/>
        <p:txBody>
          <a:bodyPr/>
          <a:lstStyle/>
          <a:p>
            <a:endParaRPr lang="bg-BG"/>
          </a:p>
        </p:txBody>
      </p:sp>
      <p:sp>
        <p:nvSpPr>
          <p:cNvPr id="9" name="Контейнер за номер на слайда 8"/>
          <p:cNvSpPr>
            <a:spLocks noGrp="1"/>
          </p:cNvSpPr>
          <p:nvPr>
            <p:ph type="sldNum" sz="quarter" idx="12"/>
          </p:nvPr>
        </p:nvSpPr>
        <p:spPr/>
        <p:txBody>
          <a:bodyPr/>
          <a:lstStyle/>
          <a:p>
            <a:fld id="{2CF5FFA8-6D64-42A1-B7BB-E0E63BB97490}" type="slidenum">
              <a:rPr lang="bg-BG" smtClean="0"/>
              <a:pPr/>
              <a:t>‹#›</a:t>
            </a:fld>
            <a:endParaRPr lang="bg-BG"/>
          </a:p>
        </p:txBody>
      </p:sp>
      <p:sp>
        <p:nvSpPr>
          <p:cNvPr id="11" name="Контейнер за съдържание 10"/>
          <p:cNvSpPr>
            <a:spLocks noGrp="1"/>
          </p:cNvSpPr>
          <p:nvPr>
            <p:ph sz="quarter" idx="2"/>
          </p:nvPr>
        </p:nvSpPr>
        <p:spPr>
          <a:xfrm>
            <a:off x="457200" y="2362200"/>
            <a:ext cx="3657600" cy="38862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3" name="Контейнер за съдържание 12"/>
          <p:cNvSpPr>
            <a:spLocks noGrp="1"/>
          </p:cNvSpPr>
          <p:nvPr>
            <p:ph sz="quarter" idx="4"/>
          </p:nvPr>
        </p:nvSpPr>
        <p:spPr>
          <a:xfrm>
            <a:off x="4371975" y="2362200"/>
            <a:ext cx="3657600" cy="38862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2" name="Текстов контейне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 за да ред. стил на загл. в обр.</a:t>
            </a:r>
          </a:p>
        </p:txBody>
      </p:sp>
      <p:sp>
        <p:nvSpPr>
          <p:cNvPr id="14" name="Текстов контейне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 за да ред. стил на загл. в обр.</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6" name="Контейнер за дата 5"/>
          <p:cNvSpPr>
            <a:spLocks noGrp="1"/>
          </p:cNvSpPr>
          <p:nvPr>
            <p:ph type="dt" sz="half" idx="10"/>
          </p:nvPr>
        </p:nvSpPr>
        <p:spPr/>
        <p:txBody>
          <a:bodyPr rtlCol="0"/>
          <a:lstStyle/>
          <a:p>
            <a:fld id="{3F916246-6C80-456A-A044-57CFBFB3F62B}" type="datetimeFigureOut">
              <a:rPr lang="bg-BG" smtClean="0"/>
              <a:pPr/>
              <a:t>8.9.2021 г.</a:t>
            </a:fld>
            <a:endParaRPr lang="bg-BG"/>
          </a:p>
        </p:txBody>
      </p:sp>
      <p:sp>
        <p:nvSpPr>
          <p:cNvPr id="7" name="Контейнер за номер на слайда 6"/>
          <p:cNvSpPr>
            <a:spLocks noGrp="1"/>
          </p:cNvSpPr>
          <p:nvPr>
            <p:ph type="sldNum" sz="quarter" idx="11"/>
          </p:nvPr>
        </p:nvSpPr>
        <p:spPr/>
        <p:txBody>
          <a:bodyPr rtlCol="0"/>
          <a:lstStyle/>
          <a:p>
            <a:fld id="{2CF5FFA8-6D64-42A1-B7BB-E0E63BB97490}" type="slidenum">
              <a:rPr lang="bg-BG" smtClean="0"/>
              <a:pPr/>
              <a:t>‹#›</a:t>
            </a:fld>
            <a:endParaRPr lang="bg-BG"/>
          </a:p>
        </p:txBody>
      </p:sp>
      <p:sp>
        <p:nvSpPr>
          <p:cNvPr id="8" name="Контейнер за долния колонтитул 7"/>
          <p:cNvSpPr>
            <a:spLocks noGrp="1"/>
          </p:cNvSpPr>
          <p:nvPr>
            <p:ph type="ftr" sz="quarter" idx="12"/>
          </p:nvPr>
        </p:nvSpPr>
        <p:spPr/>
        <p:txBody>
          <a:bodyPr rtlCol="0"/>
          <a:lstStyle/>
          <a:p>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Контейнер за дата 1"/>
          <p:cNvSpPr>
            <a:spLocks noGrp="1"/>
          </p:cNvSpPr>
          <p:nvPr>
            <p:ph type="dt" sz="half" idx="10"/>
          </p:nvPr>
        </p:nvSpPr>
        <p:spPr/>
        <p:txBody>
          <a:bodyPr/>
          <a:lstStyle/>
          <a:p>
            <a:fld id="{3F916246-6C80-456A-A044-57CFBFB3F62B}" type="datetimeFigureOut">
              <a:rPr lang="bg-BG" smtClean="0"/>
              <a:pPr/>
              <a:t>8.9.2021 г.</a:t>
            </a:fld>
            <a:endParaRPr lang="bg-BG"/>
          </a:p>
        </p:txBody>
      </p:sp>
      <p:sp>
        <p:nvSpPr>
          <p:cNvPr id="3" name="Контейнер за долния колонтитул 2"/>
          <p:cNvSpPr>
            <a:spLocks noGrp="1"/>
          </p:cNvSpPr>
          <p:nvPr>
            <p:ph type="ftr" sz="quarter" idx="11"/>
          </p:nvPr>
        </p:nvSpPr>
        <p:spPr/>
        <p:txBody>
          <a:bodyPr/>
          <a:lstStyle/>
          <a:p>
            <a:endParaRPr lang="bg-BG"/>
          </a:p>
        </p:txBody>
      </p:sp>
      <p:sp>
        <p:nvSpPr>
          <p:cNvPr id="4" name="Контейнер за номер на слайда 3"/>
          <p:cNvSpPr>
            <a:spLocks noGrp="1"/>
          </p:cNvSpPr>
          <p:nvPr>
            <p:ph type="sldNum" sz="quarter" idx="12"/>
          </p:nvPr>
        </p:nvSpPr>
        <p:spPr/>
        <p:txBody>
          <a:bodyPr/>
          <a:lstStyle/>
          <a:p>
            <a:fld id="{2CF5FFA8-6D64-42A1-B7BB-E0E63BB97490}" type="slidenum">
              <a:rPr lang="bg-BG" smtClean="0"/>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Съдържание с надпис">
    <p:bg>
      <p:bgRef idx="1001">
        <a:schemeClr val="bg1"/>
      </p:bgRef>
    </p:bg>
    <p:spTree>
      <p:nvGrpSpPr>
        <p:cNvPr id="1" name=""/>
        <p:cNvGrpSpPr/>
        <p:nvPr/>
      </p:nvGrpSpPr>
      <p:grpSpPr>
        <a:xfrm>
          <a:off x="0" y="0"/>
          <a:ext cx="0" cy="0"/>
          <a:chOff x="0" y="0"/>
          <a:chExt cx="0" cy="0"/>
        </a:xfrm>
      </p:grpSpPr>
      <p:sp>
        <p:nvSpPr>
          <p:cNvPr id="10" name="Право съединение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лавие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bg-BG" smtClean="0"/>
              <a:t>Щракнете, за да редактирате стила на заглавието в образеца</a:t>
            </a:r>
            <a:endParaRPr kumimoji="0" lang="en-US"/>
          </a:p>
        </p:txBody>
      </p:sp>
      <p:sp>
        <p:nvSpPr>
          <p:cNvPr id="3" name="Текстов контейне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bg-BG" smtClean="0"/>
              <a:t>Щракн., за да ред. стил на загл. в обр.</a:t>
            </a:r>
          </a:p>
        </p:txBody>
      </p:sp>
      <p:sp>
        <p:nvSpPr>
          <p:cNvPr id="8" name="Право съединение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аво съединение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аво съединение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авоъгъл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Контейнер за съдържание 17"/>
          <p:cNvSpPr>
            <a:spLocks noGrp="1"/>
          </p:cNvSpPr>
          <p:nvPr>
            <p:ph sz="quarter" idx="1"/>
          </p:nvPr>
        </p:nvSpPr>
        <p:spPr>
          <a:xfrm>
            <a:off x="304800" y="274320"/>
            <a:ext cx="5638800" cy="6327648"/>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21" name="Контейнер за дата 20"/>
          <p:cNvSpPr>
            <a:spLocks noGrp="1"/>
          </p:cNvSpPr>
          <p:nvPr>
            <p:ph type="dt" sz="half" idx="14"/>
          </p:nvPr>
        </p:nvSpPr>
        <p:spPr/>
        <p:txBody>
          <a:bodyPr rtlCol="0"/>
          <a:lstStyle/>
          <a:p>
            <a:fld id="{3F916246-6C80-456A-A044-57CFBFB3F62B}" type="datetimeFigureOut">
              <a:rPr lang="bg-BG" smtClean="0"/>
              <a:pPr/>
              <a:t>8.9.2021 г.</a:t>
            </a:fld>
            <a:endParaRPr lang="bg-BG"/>
          </a:p>
        </p:txBody>
      </p:sp>
      <p:sp>
        <p:nvSpPr>
          <p:cNvPr id="22" name="Контейнер за номер на слайда 21"/>
          <p:cNvSpPr>
            <a:spLocks noGrp="1"/>
          </p:cNvSpPr>
          <p:nvPr>
            <p:ph type="sldNum" sz="quarter" idx="15"/>
          </p:nvPr>
        </p:nvSpPr>
        <p:spPr/>
        <p:txBody>
          <a:bodyPr rtlCol="0"/>
          <a:lstStyle/>
          <a:p>
            <a:fld id="{2CF5FFA8-6D64-42A1-B7BB-E0E63BB97490}" type="slidenum">
              <a:rPr lang="bg-BG" smtClean="0"/>
              <a:pPr/>
              <a:t>‹#›</a:t>
            </a:fld>
            <a:endParaRPr lang="bg-BG"/>
          </a:p>
        </p:txBody>
      </p:sp>
      <p:sp>
        <p:nvSpPr>
          <p:cNvPr id="23" name="Контейнер за долния колонтитул 22"/>
          <p:cNvSpPr>
            <a:spLocks noGrp="1"/>
          </p:cNvSpPr>
          <p:nvPr>
            <p:ph type="ftr" sz="quarter" idx="16"/>
          </p:nvPr>
        </p:nvSpPr>
        <p:spPr/>
        <p:txBody>
          <a:bodyPr rtlCol="0"/>
          <a:lstStyle/>
          <a:p>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Картина с надпис">
    <p:spTree>
      <p:nvGrpSpPr>
        <p:cNvPr id="1" name=""/>
        <p:cNvGrpSpPr/>
        <p:nvPr/>
      </p:nvGrpSpPr>
      <p:grpSpPr>
        <a:xfrm>
          <a:off x="0" y="0"/>
          <a:ext cx="0" cy="0"/>
          <a:chOff x="0" y="0"/>
          <a:chExt cx="0" cy="0"/>
        </a:xfrm>
      </p:grpSpPr>
      <p:sp>
        <p:nvSpPr>
          <p:cNvPr id="9" name="Право съединение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лавие 1"/>
          <p:cNvSpPr>
            <a:spLocks noGrp="1"/>
          </p:cNvSpPr>
          <p:nvPr>
            <p:ph type="title"/>
          </p:nvPr>
        </p:nvSpPr>
        <p:spPr>
          <a:xfrm rot="5400000">
            <a:off x="3350133" y="3200400"/>
            <a:ext cx="6309360" cy="457200"/>
          </a:xfrm>
        </p:spPr>
        <p:txBody>
          <a:bodyPr anchor="b"/>
          <a:lstStyle>
            <a:lvl1pPr algn="l">
              <a:buNone/>
              <a:defRPr sz="2000" b="1"/>
            </a:lvl1pPr>
          </a:lstStyle>
          <a:p>
            <a:r>
              <a:rPr kumimoji="0" lang="bg-BG" smtClean="0"/>
              <a:t>Щракнете, за да редактирате стила на заглавието в образеца</a:t>
            </a:r>
            <a:endParaRPr kumimoji="0" lang="en-US"/>
          </a:p>
        </p:txBody>
      </p:sp>
      <p:sp>
        <p:nvSpPr>
          <p:cNvPr id="3" name="Контейнер за картина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bg-BG" smtClean="0"/>
              <a:t>Щракнете върху иконата, за да добавите картина</a:t>
            </a:r>
            <a:endParaRPr kumimoji="0" lang="en-US" dirty="0"/>
          </a:p>
        </p:txBody>
      </p:sp>
      <p:sp>
        <p:nvSpPr>
          <p:cNvPr id="4" name="Текстов контейне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bg-BG" smtClean="0"/>
              <a:t>Щракн., за да ред. стил на загл. в обр.</a:t>
            </a:r>
          </a:p>
        </p:txBody>
      </p:sp>
      <p:sp>
        <p:nvSpPr>
          <p:cNvPr id="10" name="Право съединение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авоъгъл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 съединение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аво съединение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аво съединение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Контейнер за дата 16"/>
          <p:cNvSpPr>
            <a:spLocks noGrp="1"/>
          </p:cNvSpPr>
          <p:nvPr>
            <p:ph type="dt" sz="half" idx="10"/>
          </p:nvPr>
        </p:nvSpPr>
        <p:spPr/>
        <p:txBody>
          <a:bodyPr rtlCol="0"/>
          <a:lstStyle/>
          <a:p>
            <a:fld id="{3F916246-6C80-456A-A044-57CFBFB3F62B}" type="datetimeFigureOut">
              <a:rPr lang="bg-BG" smtClean="0"/>
              <a:pPr/>
              <a:t>8.9.2021 г.</a:t>
            </a:fld>
            <a:endParaRPr lang="bg-BG"/>
          </a:p>
        </p:txBody>
      </p:sp>
      <p:sp>
        <p:nvSpPr>
          <p:cNvPr id="18" name="Контейнер за номер на слайда 17"/>
          <p:cNvSpPr>
            <a:spLocks noGrp="1"/>
          </p:cNvSpPr>
          <p:nvPr>
            <p:ph type="sldNum" sz="quarter" idx="11"/>
          </p:nvPr>
        </p:nvSpPr>
        <p:spPr/>
        <p:txBody>
          <a:bodyPr rtlCol="0"/>
          <a:lstStyle/>
          <a:p>
            <a:fld id="{2CF5FFA8-6D64-42A1-B7BB-E0E63BB97490}" type="slidenum">
              <a:rPr lang="bg-BG" smtClean="0"/>
              <a:pPr/>
              <a:t>‹#›</a:t>
            </a:fld>
            <a:endParaRPr lang="bg-BG"/>
          </a:p>
        </p:txBody>
      </p:sp>
      <p:sp>
        <p:nvSpPr>
          <p:cNvPr id="21" name="Контейнер за долния колонтитул 20"/>
          <p:cNvSpPr>
            <a:spLocks noGrp="1"/>
          </p:cNvSpPr>
          <p:nvPr>
            <p:ph type="ftr" sz="quarter" idx="12"/>
          </p:nvPr>
        </p:nvSpPr>
        <p:spPr/>
        <p:txBody>
          <a:bodyPr rtlCol="0"/>
          <a:lstStyle/>
          <a:p>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аво съединение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Контейнер за заглавие 21"/>
          <p:cNvSpPr>
            <a:spLocks noGrp="1"/>
          </p:cNvSpPr>
          <p:nvPr>
            <p:ph type="title"/>
          </p:nvPr>
        </p:nvSpPr>
        <p:spPr>
          <a:xfrm>
            <a:off x="457200" y="274638"/>
            <a:ext cx="7467600" cy="1143000"/>
          </a:xfrm>
          <a:prstGeom prst="rect">
            <a:avLst/>
          </a:prstGeom>
        </p:spPr>
        <p:txBody>
          <a:bodyPr vert="horz" anchor="b">
            <a:normAutofit/>
          </a:bodyPr>
          <a:lstStyle/>
          <a:p>
            <a:r>
              <a:rPr kumimoji="0" lang="bg-BG" smtClean="0"/>
              <a:t>Щракнете, за да редактирате стила на заглавието в образеца</a:t>
            </a:r>
            <a:endParaRPr kumimoji="0" lang="en-US"/>
          </a:p>
        </p:txBody>
      </p:sp>
      <p:sp>
        <p:nvSpPr>
          <p:cNvPr id="13" name="Текстов контейне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bg-BG" smtClean="0"/>
              <a:t>Щракн., за да ред. стил на загл. в обр.</a:t>
            </a:r>
          </a:p>
          <a:p>
            <a:pPr lvl="1" eaLnBrk="1" latinLnBrk="0" hangingPunct="1"/>
            <a:r>
              <a:rPr kumimoji="0" lang="bg-BG" smtClean="0"/>
              <a:t>Второ ниво</a:t>
            </a:r>
          </a:p>
          <a:p>
            <a:pPr lvl="2" eaLnBrk="1" latinLnBrk="0" hangingPunct="1"/>
            <a:r>
              <a:rPr kumimoji="0" lang="bg-BG" smtClean="0"/>
              <a:t>Трето ниво</a:t>
            </a:r>
          </a:p>
          <a:p>
            <a:pPr lvl="3" eaLnBrk="1" latinLnBrk="0" hangingPunct="1"/>
            <a:r>
              <a:rPr kumimoji="0" lang="bg-BG" smtClean="0"/>
              <a:t>Четвърто ниво</a:t>
            </a:r>
          </a:p>
          <a:p>
            <a:pPr lvl="4" eaLnBrk="1" latinLnBrk="0" hangingPunct="1"/>
            <a:r>
              <a:rPr kumimoji="0" lang="bg-BG" smtClean="0"/>
              <a:t>Пето ниво</a:t>
            </a:r>
            <a:endParaRPr kumimoji="0" lang="en-US"/>
          </a:p>
        </p:txBody>
      </p:sp>
      <p:sp>
        <p:nvSpPr>
          <p:cNvPr id="14" name="Контейнер за 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F916246-6C80-456A-A044-57CFBFB3F62B}" type="datetimeFigureOut">
              <a:rPr lang="bg-BG" smtClean="0"/>
              <a:pPr/>
              <a:t>8.9.2021 г.</a:t>
            </a:fld>
            <a:endParaRPr lang="bg-BG"/>
          </a:p>
        </p:txBody>
      </p:sp>
      <p:sp>
        <p:nvSpPr>
          <p:cNvPr id="3" name="Контейнер за долния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bg-BG"/>
          </a:p>
        </p:txBody>
      </p:sp>
      <p:sp>
        <p:nvSpPr>
          <p:cNvPr id="7" name="Право съединение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аво съединение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авоъгъл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Контейнер за номер на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CF5FFA8-6D64-42A1-B7BB-E0E63BB97490}" type="slidenum">
              <a:rPr lang="bg-BG" smtClean="0"/>
              <a:pPr/>
              <a:t>‹#›</a:t>
            </a:fld>
            <a:endParaRPr lang="bg-BG"/>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лавие 1"/>
          <p:cNvSpPr>
            <a:spLocks noGrp="1"/>
          </p:cNvSpPr>
          <p:nvPr>
            <p:ph type="ctrTitle"/>
          </p:nvPr>
        </p:nvSpPr>
        <p:spPr/>
        <p:txBody>
          <a:bodyPr>
            <a:noAutofit/>
          </a:bodyPr>
          <a:lstStyle/>
          <a:p>
            <a:r>
              <a:rPr lang="ru-RU" sz="3200" dirty="0"/>
              <a:t>РЕГЛАМЕНТ (ЕС) 2016/679 НА ЕВРОПЕЙСКИЯ ПАРЛАМЕНТ И НА СЪВЕТА</a:t>
            </a:r>
            <a:endParaRPr lang="bg-BG" sz="3200" dirty="0"/>
          </a:p>
        </p:txBody>
      </p:sp>
      <p:sp>
        <p:nvSpPr>
          <p:cNvPr id="3" name="Подзаглавие 2"/>
          <p:cNvSpPr>
            <a:spLocks noGrp="1"/>
          </p:cNvSpPr>
          <p:nvPr>
            <p:ph type="subTitle" idx="1"/>
          </p:nvPr>
        </p:nvSpPr>
        <p:spPr/>
        <p:txBody>
          <a:bodyPr>
            <a:normAutofit fontScale="92500" lnSpcReduction="10000"/>
          </a:bodyPr>
          <a:lstStyle/>
          <a:p>
            <a:r>
              <a:rPr lang="ru-RU" dirty="0" err="1"/>
              <a:t>о</a:t>
            </a:r>
            <a:r>
              <a:rPr lang="ru-RU" dirty="0" err="1" smtClean="0"/>
              <a:t>тносно</a:t>
            </a:r>
            <a:r>
              <a:rPr lang="ru-RU" dirty="0" smtClean="0"/>
              <a:t> </a:t>
            </a:r>
            <a:r>
              <a:rPr lang="ru-RU" dirty="0" err="1"/>
              <a:t>защитата</a:t>
            </a:r>
            <a:r>
              <a:rPr lang="ru-RU" dirty="0"/>
              <a:t> на </a:t>
            </a:r>
            <a:r>
              <a:rPr lang="ru-RU" dirty="0" err="1"/>
              <a:t>физическите</a:t>
            </a:r>
            <a:r>
              <a:rPr lang="ru-RU" dirty="0"/>
              <a:t> лица </a:t>
            </a:r>
            <a:r>
              <a:rPr lang="ru-RU" dirty="0" err="1"/>
              <a:t>във</a:t>
            </a:r>
            <a:r>
              <a:rPr lang="ru-RU" dirty="0"/>
              <a:t> </a:t>
            </a:r>
            <a:r>
              <a:rPr lang="ru-RU" dirty="0" err="1"/>
              <a:t>връзка</a:t>
            </a:r>
            <a:r>
              <a:rPr lang="ru-RU" dirty="0"/>
              <a:t> с </a:t>
            </a:r>
            <a:r>
              <a:rPr lang="ru-RU" dirty="0" err="1"/>
              <a:t>обработването</a:t>
            </a:r>
            <a:r>
              <a:rPr lang="ru-RU" dirty="0"/>
              <a:t> на </a:t>
            </a:r>
            <a:r>
              <a:rPr lang="ru-RU" dirty="0" err="1"/>
              <a:t>лични</a:t>
            </a:r>
            <a:r>
              <a:rPr lang="ru-RU" dirty="0"/>
              <a:t> </a:t>
            </a:r>
            <a:r>
              <a:rPr lang="ru-RU" dirty="0" err="1"/>
              <a:t>данни</a:t>
            </a:r>
            <a:r>
              <a:rPr lang="ru-RU" dirty="0"/>
              <a:t> и </a:t>
            </a:r>
            <a:r>
              <a:rPr lang="ru-RU" dirty="0" err="1"/>
              <a:t>относно</a:t>
            </a:r>
            <a:r>
              <a:rPr lang="ru-RU" dirty="0"/>
              <a:t> </a:t>
            </a:r>
            <a:r>
              <a:rPr lang="ru-RU" dirty="0" smtClean="0"/>
              <a:t/>
            </a:r>
            <a:br>
              <a:rPr lang="ru-RU" dirty="0" smtClean="0"/>
            </a:br>
            <a:r>
              <a:rPr lang="ru-RU" dirty="0" err="1"/>
              <a:t>свободното</a:t>
            </a:r>
            <a:r>
              <a:rPr lang="ru-RU" dirty="0"/>
              <a:t> движение на </a:t>
            </a:r>
            <a:r>
              <a:rPr lang="ru-RU" dirty="0" err="1"/>
              <a:t>такива</a:t>
            </a:r>
            <a:r>
              <a:rPr lang="ru-RU" dirty="0"/>
              <a:t> </a:t>
            </a:r>
            <a:r>
              <a:rPr lang="ru-RU" dirty="0" err="1"/>
              <a:t>данни</a:t>
            </a:r>
            <a:r>
              <a:rPr lang="ru-RU" dirty="0"/>
              <a:t> и за </a:t>
            </a:r>
            <a:r>
              <a:rPr lang="ru-RU" dirty="0" err="1"/>
              <a:t>отмяна</a:t>
            </a:r>
            <a:r>
              <a:rPr lang="ru-RU" dirty="0"/>
              <a:t> на Директива 95/46/EО (Общ регламент </a:t>
            </a:r>
            <a:r>
              <a:rPr lang="ru-RU" dirty="0" smtClean="0"/>
              <a:t/>
            </a:r>
            <a:br>
              <a:rPr lang="ru-RU" dirty="0" smtClean="0"/>
            </a:br>
            <a:r>
              <a:rPr lang="ru-RU" dirty="0" err="1"/>
              <a:t>относно</a:t>
            </a:r>
            <a:r>
              <a:rPr lang="ru-RU" dirty="0"/>
              <a:t> </a:t>
            </a:r>
            <a:r>
              <a:rPr lang="ru-RU" dirty="0" err="1"/>
              <a:t>защитата</a:t>
            </a:r>
            <a:r>
              <a:rPr lang="ru-RU" dirty="0"/>
              <a:t> на </a:t>
            </a:r>
            <a:r>
              <a:rPr lang="ru-RU" dirty="0" err="1"/>
              <a:t>данните</a:t>
            </a:r>
            <a:r>
              <a:rPr lang="ru-RU" dirty="0"/>
              <a:t>)</a:t>
            </a:r>
            <a:endParaRPr lang="bg-BG"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sz="2400" dirty="0" smtClean="0"/>
              <a:t>2. </a:t>
            </a:r>
            <a:r>
              <a:rPr lang="bg-BG" i="1" dirty="0" smtClean="0"/>
              <a:t>Право на достъп</a:t>
            </a:r>
            <a:endParaRPr lang="bg-BG" i="1" dirty="0"/>
          </a:p>
        </p:txBody>
      </p:sp>
      <p:sp>
        <p:nvSpPr>
          <p:cNvPr id="3" name="Контейнер за съдържание 2"/>
          <p:cNvSpPr>
            <a:spLocks noGrp="1"/>
          </p:cNvSpPr>
          <p:nvPr>
            <p:ph sz="quarter" idx="1"/>
          </p:nvPr>
        </p:nvSpPr>
        <p:spPr/>
        <p:txBody>
          <a:bodyPr>
            <a:normAutofit/>
          </a:bodyPr>
          <a:lstStyle/>
          <a:p>
            <a:pPr algn="just">
              <a:buNone/>
            </a:pPr>
            <a:r>
              <a:rPr lang="bg-BG" sz="1800" dirty="0" smtClean="0"/>
              <a:t>		</a:t>
            </a:r>
          </a:p>
          <a:p>
            <a:pPr algn="just">
              <a:buNone/>
            </a:pPr>
            <a:endParaRPr lang="bg-BG" sz="1800" dirty="0" smtClean="0"/>
          </a:p>
          <a:p>
            <a:pPr algn="just">
              <a:buNone/>
            </a:pPr>
            <a:endParaRPr lang="bg-BG" sz="1800" dirty="0" smtClean="0"/>
          </a:p>
          <a:p>
            <a:pPr algn="just">
              <a:buNone/>
            </a:pPr>
            <a:r>
              <a:rPr lang="bg-BG" sz="1800" dirty="0" smtClean="0"/>
              <a:t>		</a:t>
            </a:r>
            <a:r>
              <a:rPr lang="bg-BG" sz="2000" i="1" dirty="0" smtClean="0"/>
              <a:t>Правото на достъп </a:t>
            </a:r>
            <a:r>
              <a:rPr lang="bg-BG" sz="2000" dirty="0" smtClean="0"/>
              <a:t>до лични данни е основно право на всеки субект на данни. Упражняването на това право се състои в искането от страна на субекта на данни и съответно в искането от страна на субекта на данни и съответно предоставянето от страна на администратора, на информация за вида на данните, които се обработват за него и провери дали тази информация е точна и актуална към момента.</a:t>
            </a:r>
            <a:endParaRPr lang="bg-BG"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smtClean="0"/>
              <a:t>3. </a:t>
            </a:r>
            <a:r>
              <a:rPr lang="bg-BG" i="1" dirty="0" smtClean="0"/>
              <a:t>Право на коригиране </a:t>
            </a:r>
            <a:endParaRPr lang="bg-BG" i="1" dirty="0"/>
          </a:p>
        </p:txBody>
      </p:sp>
      <p:sp>
        <p:nvSpPr>
          <p:cNvPr id="3" name="Контейнер за съдържание 2"/>
          <p:cNvSpPr>
            <a:spLocks noGrp="1"/>
          </p:cNvSpPr>
          <p:nvPr>
            <p:ph sz="quarter" idx="1"/>
          </p:nvPr>
        </p:nvSpPr>
        <p:spPr/>
        <p:txBody>
          <a:bodyPr>
            <a:normAutofit/>
          </a:bodyPr>
          <a:lstStyle/>
          <a:p>
            <a:pPr algn="just">
              <a:buNone/>
            </a:pPr>
            <a:r>
              <a:rPr lang="bg-BG" sz="1800" dirty="0" smtClean="0"/>
              <a:t>		</a:t>
            </a:r>
          </a:p>
          <a:p>
            <a:pPr algn="just">
              <a:buNone/>
            </a:pPr>
            <a:endParaRPr lang="bg-BG" sz="1800" dirty="0" smtClean="0"/>
          </a:p>
          <a:p>
            <a:pPr algn="just">
              <a:buNone/>
            </a:pPr>
            <a:endParaRPr lang="bg-BG" sz="1800" dirty="0" smtClean="0"/>
          </a:p>
          <a:p>
            <a:pPr algn="just">
              <a:buNone/>
            </a:pPr>
            <a:r>
              <a:rPr lang="bg-BG" sz="1800" dirty="0" smtClean="0"/>
              <a:t>		</a:t>
            </a:r>
            <a:r>
              <a:rPr lang="bg-BG" sz="2000" dirty="0" smtClean="0"/>
              <a:t>Един от основните принципи за обработване на личните данни изисква личните данни да бъдат точни и при необходимост да бъдат актуализирани. От една страна поддържането на данните в актуален вид е задължение на администраторите. От друга страна – това е признато от закона право на субектите на данни, което може да се упражни по всяко време.</a:t>
            </a:r>
            <a:endParaRPr lang="bg-BG"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r>
              <a:rPr lang="bg-BG" sz="2400" i="1" dirty="0" smtClean="0"/>
              <a:t>4. Право да бъдеш забравен (право на изтриване)</a:t>
            </a:r>
            <a:endParaRPr lang="bg-BG" sz="2400" i="1" dirty="0"/>
          </a:p>
        </p:txBody>
      </p:sp>
      <p:sp>
        <p:nvSpPr>
          <p:cNvPr id="3" name="Контейнер за съдържание 2"/>
          <p:cNvSpPr>
            <a:spLocks noGrp="1"/>
          </p:cNvSpPr>
          <p:nvPr>
            <p:ph sz="quarter" idx="1"/>
          </p:nvPr>
        </p:nvSpPr>
        <p:spPr/>
        <p:txBody>
          <a:bodyPr>
            <a:normAutofit/>
          </a:bodyPr>
          <a:lstStyle/>
          <a:p>
            <a:pPr algn="just">
              <a:buNone/>
            </a:pPr>
            <a:endParaRPr lang="bg-BG" sz="1800" dirty="0" smtClean="0"/>
          </a:p>
          <a:p>
            <a:pPr algn="just">
              <a:buNone/>
            </a:pPr>
            <a:endParaRPr lang="bg-BG" sz="1800" dirty="0" smtClean="0"/>
          </a:p>
          <a:p>
            <a:pPr algn="just">
              <a:buNone/>
            </a:pPr>
            <a:r>
              <a:rPr lang="bg-BG" sz="1800" dirty="0" smtClean="0"/>
              <a:t>		Субектът на данни има право да изисква личните му данни да бъдат изтрити и да не бъдат обработвани повече, когато:</a:t>
            </a:r>
          </a:p>
          <a:p>
            <a:pPr algn="just">
              <a:buFont typeface="Arial" pitchFamily="34" charset="0"/>
              <a:buChar char="•"/>
            </a:pPr>
            <a:r>
              <a:rPr lang="bg-BG" sz="1800" dirty="0" smtClean="0"/>
              <a:t>Личните данни престанат да бъдат необходими с оглед целите, за които са събрани;</a:t>
            </a:r>
          </a:p>
          <a:p>
            <a:pPr algn="just">
              <a:buFont typeface="Arial" pitchFamily="34" charset="0"/>
              <a:buChar char="•"/>
            </a:pPr>
            <a:r>
              <a:rPr lang="bg-BG" sz="1800" dirty="0" smtClean="0"/>
              <a:t>Субектът на данни е оттеглил своето съгласие;</a:t>
            </a:r>
          </a:p>
          <a:p>
            <a:pPr algn="just">
              <a:buFont typeface="Arial" pitchFamily="34" charset="0"/>
              <a:buChar char="•"/>
            </a:pPr>
            <a:r>
              <a:rPr lang="bg-BG" sz="1800" dirty="0" smtClean="0"/>
              <a:t>Субектът на данни е възразил срещу обработването;</a:t>
            </a:r>
          </a:p>
          <a:p>
            <a:pPr algn="just">
              <a:buFont typeface="Arial" pitchFamily="34" charset="0"/>
              <a:buChar char="•"/>
            </a:pPr>
            <a:r>
              <a:rPr lang="bg-BG" sz="1800" dirty="0" smtClean="0"/>
              <a:t>Личните данни са обработвани незаконосъобразно;</a:t>
            </a:r>
          </a:p>
          <a:p>
            <a:pPr algn="just">
              <a:buFont typeface="Arial" pitchFamily="34" charset="0"/>
              <a:buChar char="•"/>
            </a:pPr>
            <a:r>
              <a:rPr lang="bg-BG" sz="1800" dirty="0" smtClean="0"/>
              <a:t>Личните данни трябва да бъдат изтрити поради изискване на приложимото законодателство;</a:t>
            </a:r>
          </a:p>
          <a:p>
            <a:pPr>
              <a:buNone/>
            </a:pPr>
            <a:endParaRPr lang="bg-BG" sz="1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i="1" dirty="0" smtClean="0"/>
              <a:t>5. Право на ограничаване</a:t>
            </a:r>
            <a:endParaRPr lang="bg-BG" i="1" dirty="0"/>
          </a:p>
        </p:txBody>
      </p:sp>
      <p:sp>
        <p:nvSpPr>
          <p:cNvPr id="3" name="Контейнер за съдържание 2"/>
          <p:cNvSpPr>
            <a:spLocks noGrp="1"/>
          </p:cNvSpPr>
          <p:nvPr>
            <p:ph sz="quarter" idx="1"/>
          </p:nvPr>
        </p:nvSpPr>
        <p:spPr/>
        <p:txBody>
          <a:bodyPr>
            <a:normAutofit/>
          </a:bodyPr>
          <a:lstStyle/>
          <a:p>
            <a:pPr algn="just">
              <a:buNone/>
            </a:pPr>
            <a:r>
              <a:rPr lang="bg-BG" sz="1700" dirty="0" smtClean="0"/>
              <a:t>		Субектите на данни имат право да блокират или да ограничат обработването на лични данни, свързани с тях. Ограниченото обработване на лични данни позволява тяхното съхранение, но не и друг вид обработване. До искане за ограничаване на обработването от страна на субекта на данни може да се стигне при:</a:t>
            </a:r>
          </a:p>
          <a:p>
            <a:pPr algn="just">
              <a:buFont typeface="Arial" pitchFamily="34" charset="0"/>
              <a:buChar char="•"/>
            </a:pPr>
            <a:r>
              <a:rPr lang="bg-BG" sz="1700" dirty="0" smtClean="0"/>
              <a:t>Субектът на данни оспорва точността и/или актуалността на данните;</a:t>
            </a:r>
          </a:p>
          <a:p>
            <a:pPr algn="just">
              <a:buFont typeface="Arial" pitchFamily="34" charset="0"/>
              <a:buChar char="•"/>
            </a:pPr>
            <a:r>
              <a:rPr lang="bg-BG" sz="1700" dirty="0" smtClean="0"/>
              <a:t>Субектът на данни възразява срещу обработването на личните му данни в изпълнение на задача от обществен интерес или с цел законните интереси на администратора – до извършване на преценка дали легитимните основания </a:t>
            </a:r>
            <a:r>
              <a:rPr lang="bg-BG" sz="1700" dirty="0" smtClean="0"/>
              <a:t>на </a:t>
            </a:r>
            <a:r>
              <a:rPr lang="bg-BG" sz="1700" dirty="0" smtClean="0"/>
              <a:t>администратора </a:t>
            </a:r>
            <a:r>
              <a:rPr lang="bg-BG" sz="1700" dirty="0" smtClean="0"/>
              <a:t>надвишават тези на субекта на данни;</a:t>
            </a:r>
          </a:p>
          <a:p>
            <a:pPr algn="just">
              <a:buFont typeface="Arial" pitchFamily="34" charset="0"/>
              <a:buChar char="•"/>
            </a:pPr>
            <a:r>
              <a:rPr lang="bg-BG" sz="1700" dirty="0" smtClean="0"/>
              <a:t>Субектът на данни се противопоставя на незаконосъобразно обработване без да иска тяхното изтриване;</a:t>
            </a:r>
          </a:p>
          <a:p>
            <a:pPr algn="just">
              <a:buFont typeface="Arial" pitchFamily="34" charset="0"/>
              <a:buChar char="•"/>
            </a:pPr>
            <a:r>
              <a:rPr lang="bg-BG" sz="1800" dirty="0" smtClean="0"/>
              <a:t>Субектът на данни иска запазването на личните данни с цел да установи, упражни или защити правния си интерес, когато администраторът вече не се нуждае от тях.</a:t>
            </a:r>
          </a:p>
          <a:p>
            <a:pPr>
              <a:buFont typeface="Arial" pitchFamily="34" charset="0"/>
              <a:buChar char="•"/>
            </a:pPr>
            <a:endParaRPr lang="bg-BG" sz="1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r>
              <a:rPr lang="bg-BG" sz="3200" i="1" dirty="0" smtClean="0"/>
              <a:t>6. Право на преносимост</a:t>
            </a:r>
            <a:endParaRPr lang="bg-BG" sz="3200" i="1" dirty="0"/>
          </a:p>
        </p:txBody>
      </p:sp>
      <p:sp>
        <p:nvSpPr>
          <p:cNvPr id="3" name="Контейнер за съдържание 2"/>
          <p:cNvSpPr>
            <a:spLocks noGrp="1"/>
          </p:cNvSpPr>
          <p:nvPr>
            <p:ph sz="quarter" idx="1"/>
          </p:nvPr>
        </p:nvSpPr>
        <p:spPr/>
        <p:txBody>
          <a:bodyPr>
            <a:normAutofit/>
          </a:bodyPr>
          <a:lstStyle/>
          <a:p>
            <a:pPr algn="just">
              <a:buNone/>
            </a:pPr>
            <a:r>
              <a:rPr lang="bg-BG" sz="1800" dirty="0" smtClean="0"/>
              <a:t>		</a:t>
            </a:r>
          </a:p>
          <a:p>
            <a:pPr algn="just">
              <a:buNone/>
            </a:pPr>
            <a:endParaRPr lang="bg-BG" sz="1800" dirty="0" smtClean="0"/>
          </a:p>
          <a:p>
            <a:pPr algn="just">
              <a:buNone/>
            </a:pPr>
            <a:r>
              <a:rPr lang="bg-BG" sz="1800" dirty="0" smtClean="0"/>
              <a:t>		С </a:t>
            </a:r>
            <a:r>
              <a:rPr lang="bg-BG" sz="1800" dirty="0" smtClean="0"/>
              <a:t>това право субектите на данни могат да </a:t>
            </a:r>
            <a:r>
              <a:rPr lang="bg-BG" sz="1800" dirty="0" smtClean="0"/>
              <a:t>получават в структуриран и пригоден за машинно четене формат, личните данни, които са предоставили на администратора и да прехвърлят тези данни на друг администратор, когато данните се обработват по автоматизиран начин. Това право следва да се прилага, когато субектът на данни е предоставил личните си данни въз основа на собственото си съгласие или обработването е необходимо поради договорно задължение. Когато обработването се базира на правно основание, различно от съгласие или договор, правото на преносимост не може да бъде упражнено.</a:t>
            </a:r>
            <a:endParaRPr lang="bg-BG"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i="1" dirty="0" smtClean="0"/>
              <a:t>7.Право на възражение</a:t>
            </a:r>
            <a:endParaRPr lang="bg-BG" i="1" dirty="0"/>
          </a:p>
        </p:txBody>
      </p:sp>
      <p:sp>
        <p:nvSpPr>
          <p:cNvPr id="3" name="Контейнер за съдържание 2"/>
          <p:cNvSpPr>
            <a:spLocks noGrp="1"/>
          </p:cNvSpPr>
          <p:nvPr>
            <p:ph sz="quarter" idx="1"/>
          </p:nvPr>
        </p:nvSpPr>
        <p:spPr/>
        <p:txBody>
          <a:bodyPr>
            <a:noAutofit/>
          </a:bodyPr>
          <a:lstStyle/>
          <a:p>
            <a:pPr>
              <a:buNone/>
            </a:pPr>
            <a:r>
              <a:rPr lang="bg-BG" sz="1800" dirty="0" smtClean="0"/>
              <a:t>Субектът на данни има право по всяко време да възрази срещу обработването на неговите лични данни, когато:</a:t>
            </a:r>
          </a:p>
          <a:p>
            <a:pPr>
              <a:buFont typeface="Arial" pitchFamily="34" charset="0"/>
              <a:buChar char="•"/>
            </a:pPr>
            <a:r>
              <a:rPr lang="bg-BG" sz="1800" dirty="0" smtClean="0"/>
              <a:t>Данните се обработват на основание легитимен интерес. Администраторът трябва да прекрати обработването. В случай, че не направи това, той трябва да е в състояние да докаже, че:</a:t>
            </a:r>
          </a:p>
          <a:p>
            <a:pPr>
              <a:buFont typeface="Arial" pitchFamily="34" charset="0"/>
              <a:buChar char="•"/>
            </a:pPr>
            <a:r>
              <a:rPr lang="bg-BG" sz="1800" dirty="0" smtClean="0"/>
              <a:t>и</a:t>
            </a:r>
            <a:r>
              <a:rPr lang="bg-BG" sz="1800" dirty="0" smtClean="0"/>
              <a:t>ма неоспорими легитимни интереси за обработването, които имат предимство пред интересите, правата и свободите на субекта на данни;</a:t>
            </a:r>
          </a:p>
          <a:p>
            <a:pPr>
              <a:buNone/>
            </a:pPr>
            <a:r>
              <a:rPr lang="bg-BG" sz="1800" dirty="0" smtClean="0"/>
              <a:t>и</a:t>
            </a:r>
            <a:r>
              <a:rPr lang="bg-BG" sz="1800" dirty="0" smtClean="0"/>
              <a:t>ли</a:t>
            </a:r>
          </a:p>
          <a:p>
            <a:pPr>
              <a:buFont typeface="Arial" pitchFamily="34" charset="0"/>
              <a:buChar char="•"/>
            </a:pPr>
            <a:r>
              <a:rPr lang="bg-BG" sz="1800" dirty="0" smtClean="0"/>
              <a:t>Обработването е за установяването, упражняването или защита на правни искове;</a:t>
            </a:r>
          </a:p>
          <a:p>
            <a:pPr>
              <a:buFont typeface="Arial" pitchFamily="34" charset="0"/>
              <a:buChar char="•"/>
            </a:pPr>
            <a:r>
              <a:rPr lang="bg-BG" sz="1800" dirty="0" smtClean="0"/>
              <a:t>Данните се обработват за целите на директния маркетинг, в който случай администраторът е длъжен, без значение на основанията, да прекрати обработването на личните данни. (</a:t>
            </a:r>
            <a:r>
              <a:rPr lang="bg-BG" sz="1800" dirty="0" err="1" smtClean="0"/>
              <a:t>неотносимо</a:t>
            </a:r>
            <a:r>
              <a:rPr lang="bg-BG" sz="1800" dirty="0" smtClean="0"/>
              <a:t> за НСА “Васил Левски);</a:t>
            </a:r>
          </a:p>
          <a:p>
            <a:pPr>
              <a:buFont typeface="Arial" pitchFamily="34" charset="0"/>
              <a:buChar char="•"/>
            </a:pPr>
            <a:r>
              <a:rPr lang="bg-BG" sz="1800" dirty="0" smtClean="0"/>
              <a:t>Право на човешка намеса при автоматизирано вземане на решения;</a:t>
            </a:r>
            <a:r>
              <a:rPr lang="bg-BG" sz="1800" dirty="0" smtClean="0"/>
              <a:t> </a:t>
            </a:r>
            <a:r>
              <a:rPr lang="bg-BG" sz="1800" dirty="0" smtClean="0"/>
              <a:t>(</a:t>
            </a:r>
            <a:r>
              <a:rPr lang="bg-BG" sz="1800" dirty="0" err="1" smtClean="0"/>
              <a:t>неотносимо</a:t>
            </a:r>
            <a:r>
              <a:rPr lang="bg-BG" sz="1800" dirty="0" smtClean="0"/>
              <a:t> за НСА “Васил Левски”)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fontScale="90000"/>
          </a:bodyPr>
          <a:lstStyle/>
          <a:p>
            <a:r>
              <a:rPr lang="en-US" sz="1800" i="1" dirty="0" err="1" smtClean="0"/>
              <a:t>Gdpr</a:t>
            </a:r>
            <a:r>
              <a:rPr lang="en-US" sz="1800" i="1" dirty="0" smtClean="0"/>
              <a:t> </a:t>
            </a:r>
            <a:r>
              <a:rPr lang="bg-BG" sz="1800" i="1" dirty="0" smtClean="0"/>
              <a:t>въведе  по-висок размер на санкциите при неспазване на законодателството, в областта на личните данни.Имуществената санкция може да достигне до 4 % от общия  годишен капитал  на юридическото лице, обработващо лични данни.</a:t>
            </a:r>
            <a:endParaRPr lang="bg-BG" sz="1800" i="1" dirty="0"/>
          </a:p>
        </p:txBody>
      </p:sp>
      <p:pic>
        <p:nvPicPr>
          <p:cNvPr id="7" name="Контейнер за съдържание 6" descr="pari.jpeg"/>
          <p:cNvPicPr>
            <a:picLocks noGrp="1" noChangeAspect="1"/>
          </p:cNvPicPr>
          <p:nvPr>
            <p:ph sz="quarter" idx="1"/>
          </p:nvPr>
        </p:nvPicPr>
        <p:blipFill>
          <a:blip r:embed="rId2"/>
          <a:stretch>
            <a:fillRect/>
          </a:stretch>
        </p:blipFill>
        <p:spPr>
          <a:xfrm>
            <a:off x="457200" y="2392577"/>
            <a:ext cx="7829576" cy="328887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лавие 6"/>
          <p:cNvSpPr>
            <a:spLocks noGrp="1"/>
          </p:cNvSpPr>
          <p:nvPr>
            <p:ph type="title"/>
          </p:nvPr>
        </p:nvSpPr>
        <p:spPr/>
        <p:txBody>
          <a:bodyPr>
            <a:normAutofit/>
          </a:bodyPr>
          <a:lstStyle/>
          <a:p>
            <a:pPr algn="just"/>
            <a:r>
              <a:rPr lang="bg-BG" sz="1400" b="1" dirty="0" smtClean="0"/>
              <a:t>Лични данни  - </a:t>
            </a:r>
            <a:r>
              <a:rPr lang="bg-BG" sz="1400" dirty="0" smtClean="0"/>
              <a:t> всяка информация, свързана с идентифицирането на физическо лице</a:t>
            </a:r>
            <a:br>
              <a:rPr lang="bg-BG" sz="1400" dirty="0" smtClean="0"/>
            </a:br>
            <a:endParaRPr lang="bg-BG" sz="1400" b="1" dirty="0"/>
          </a:p>
        </p:txBody>
      </p:sp>
      <p:sp>
        <p:nvSpPr>
          <p:cNvPr id="10" name="Контейнер за съдържание 9"/>
          <p:cNvSpPr>
            <a:spLocks noGrp="1"/>
          </p:cNvSpPr>
          <p:nvPr>
            <p:ph sz="quarter" idx="1"/>
          </p:nvPr>
        </p:nvSpPr>
        <p:spPr/>
        <p:txBody>
          <a:bodyPr>
            <a:normAutofit/>
          </a:bodyPr>
          <a:lstStyle/>
          <a:p>
            <a:pPr algn="just"/>
            <a:r>
              <a:rPr lang="bg-BG" sz="1600" b="1" dirty="0" smtClean="0"/>
              <a:t>Субект на данни може да бъде само физическо лице.</a:t>
            </a:r>
          </a:p>
          <a:p>
            <a:pPr algn="just">
              <a:buNone/>
            </a:pPr>
            <a:endParaRPr lang="bg-BG" sz="1600" b="1" dirty="0" smtClean="0"/>
          </a:p>
          <a:p>
            <a:pPr algn="just"/>
            <a:r>
              <a:rPr lang="bg-BG" sz="1600" dirty="0" smtClean="0"/>
              <a:t>Физическо лице, което може да бъде идентифицирано -  е лице, което може да бъде идентифицирано, пряко или непряко, по-специално чрез идентификатор </a:t>
            </a:r>
            <a:r>
              <a:rPr lang="bg-BG" sz="1600" b="1" dirty="0" smtClean="0"/>
              <a:t>като име, идентификационен номер, данни за местонахождение, онлайн идентификатор или по един или повече признаци,</a:t>
            </a:r>
            <a:r>
              <a:rPr lang="bg-BG" sz="1600" dirty="0" smtClean="0"/>
              <a:t> специфични за физическата, физиологичната, генетичната, психическата, умствената, икономическата, културната или </a:t>
            </a:r>
            <a:r>
              <a:rPr lang="bg-BG" sz="1600" dirty="0"/>
              <a:t>с</a:t>
            </a:r>
            <a:r>
              <a:rPr lang="bg-BG" sz="1600" dirty="0" smtClean="0"/>
              <a:t>оциална идентичност на това физическо лице.</a:t>
            </a:r>
          </a:p>
          <a:p>
            <a:pPr algn="just">
              <a:buNone/>
            </a:pPr>
            <a:endParaRPr lang="bg-BG" sz="1600" b="1" dirty="0"/>
          </a:p>
          <a:p>
            <a:pPr algn="just"/>
            <a:r>
              <a:rPr lang="bg-BG" sz="1600" b="1" dirty="0" smtClean="0"/>
              <a:t>Нормативни актове</a:t>
            </a:r>
            <a:r>
              <a:rPr lang="bg-BG" sz="1600" dirty="0" smtClean="0"/>
              <a:t>, имащи значение за законосъобразното обработване на лични данни на физически лица в НСА  “Васил Левски” – Закон за защита на личните данни, Закон за висшето образование, Закон за развитие на академичния състав, Кодекс на труда, Закон за националния архивен фонд, Наредба за държавните изисквания към съдържанието на основните </a:t>
            </a:r>
            <a:r>
              <a:rPr lang="bg-BG" sz="1600" dirty="0" smtClean="0"/>
              <a:t>документи, </a:t>
            </a:r>
            <a:r>
              <a:rPr lang="bg-BG" sz="1600" dirty="0" smtClean="0"/>
              <a:t>издавани от висшите </a:t>
            </a:r>
            <a:r>
              <a:rPr lang="bg-BG" sz="1600" dirty="0" smtClean="0"/>
              <a:t>училища и всички правилници и наредби основани на тях.</a:t>
            </a:r>
            <a:endParaRPr lang="bg-BG" sz="1600" dirty="0" smtClean="0"/>
          </a:p>
          <a:p>
            <a:pPr algn="just"/>
            <a:endParaRPr lang="bg-BG" sz="1400" b="1" dirty="0" smtClean="0"/>
          </a:p>
          <a:p>
            <a:pPr algn="just"/>
            <a:endParaRPr lang="bg-BG" sz="1400" b="1" dirty="0"/>
          </a:p>
          <a:p>
            <a:pPr algn="just"/>
            <a:endParaRPr lang="bg-BG" sz="1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p:cNvSpPr>
            <a:spLocks noGrp="1"/>
          </p:cNvSpPr>
          <p:nvPr>
            <p:ph type="title"/>
          </p:nvPr>
        </p:nvSpPr>
        <p:spPr/>
        <p:txBody>
          <a:bodyPr>
            <a:normAutofit/>
          </a:bodyPr>
          <a:lstStyle/>
          <a:p>
            <a:r>
              <a:rPr lang="bg-BG" sz="4000" dirty="0" smtClean="0"/>
              <a:t>Примери за лични данни</a:t>
            </a:r>
            <a:endParaRPr lang="bg-BG" sz="4000" dirty="0"/>
          </a:p>
        </p:txBody>
      </p:sp>
      <p:sp>
        <p:nvSpPr>
          <p:cNvPr id="5" name="Контейнер за съдържание 4"/>
          <p:cNvSpPr>
            <a:spLocks noGrp="1"/>
          </p:cNvSpPr>
          <p:nvPr>
            <p:ph sz="quarter" idx="1"/>
          </p:nvPr>
        </p:nvSpPr>
        <p:spPr/>
        <p:txBody>
          <a:bodyPr>
            <a:normAutofit lnSpcReduction="10000"/>
          </a:bodyPr>
          <a:lstStyle/>
          <a:p>
            <a:pPr algn="just"/>
            <a:r>
              <a:rPr lang="bg-BG" sz="1400" dirty="0" smtClean="0"/>
              <a:t>Име, презиме, фамилия;</a:t>
            </a:r>
          </a:p>
          <a:p>
            <a:pPr algn="just"/>
            <a:r>
              <a:rPr lang="bg-BG" sz="1400" dirty="0" smtClean="0"/>
              <a:t>Гражданство и място на раждане;</a:t>
            </a:r>
          </a:p>
          <a:p>
            <a:pPr algn="just"/>
            <a:r>
              <a:rPr lang="bg-BG" sz="1400" dirty="0" smtClean="0"/>
              <a:t>ЕГН/ЛНЧ или друг национален идентификатор на чужд гражданин;</a:t>
            </a:r>
          </a:p>
          <a:p>
            <a:pPr algn="just"/>
            <a:r>
              <a:rPr lang="bg-BG" sz="1400" dirty="0" smtClean="0"/>
              <a:t>Клиентски номер;</a:t>
            </a:r>
          </a:p>
          <a:p>
            <a:pPr algn="just"/>
            <a:r>
              <a:rPr lang="bg-BG" sz="1400" dirty="0" smtClean="0"/>
              <a:t>Пол;</a:t>
            </a:r>
          </a:p>
          <a:p>
            <a:pPr algn="just"/>
            <a:r>
              <a:rPr lang="bg-BG" sz="1400" dirty="0" smtClean="0"/>
              <a:t>Възраст и дата на раждане;</a:t>
            </a:r>
          </a:p>
          <a:p>
            <a:pPr algn="just"/>
            <a:r>
              <a:rPr lang="bg-BG" sz="1400" dirty="0" smtClean="0"/>
              <a:t>Снимка;</a:t>
            </a:r>
          </a:p>
          <a:p>
            <a:pPr algn="just"/>
            <a:r>
              <a:rPr lang="bg-BG" sz="1400" dirty="0" smtClean="0"/>
              <a:t>Номер на документ за самоличност и валидност;</a:t>
            </a:r>
          </a:p>
          <a:p>
            <a:pPr algn="just"/>
            <a:r>
              <a:rPr lang="bg-BG" sz="1400" dirty="0" smtClean="0"/>
              <a:t>Електронно копие на документ за самоличност;</a:t>
            </a:r>
          </a:p>
          <a:p>
            <a:pPr algn="just"/>
            <a:r>
              <a:rPr lang="bg-BG" sz="1400" dirty="0" smtClean="0"/>
              <a:t>Адрес;</a:t>
            </a:r>
          </a:p>
          <a:p>
            <a:pPr algn="just"/>
            <a:r>
              <a:rPr lang="bg-BG" sz="1400" dirty="0" smtClean="0"/>
              <a:t>Телефонен номер;</a:t>
            </a:r>
          </a:p>
          <a:p>
            <a:pPr algn="just"/>
            <a:r>
              <a:rPr lang="en-US" sz="1400" dirty="0" smtClean="0"/>
              <a:t>E-mail </a:t>
            </a:r>
            <a:r>
              <a:rPr lang="bg-BG" sz="1400" dirty="0" smtClean="0"/>
              <a:t>адрес;</a:t>
            </a:r>
          </a:p>
          <a:p>
            <a:pPr algn="just"/>
            <a:r>
              <a:rPr lang="bg-BG" sz="1400" dirty="0" smtClean="0"/>
              <a:t>Подпис, събиран чрез електронни устройства, включително и КЕП;</a:t>
            </a:r>
          </a:p>
          <a:p>
            <a:pPr algn="just"/>
            <a:r>
              <a:rPr lang="bg-BG" sz="1400" dirty="0" smtClean="0"/>
              <a:t>Идентификатори за използване на електронни услуги;</a:t>
            </a:r>
          </a:p>
          <a:p>
            <a:pPr algn="just"/>
            <a:r>
              <a:rPr lang="bg-BG" sz="1400" dirty="0" smtClean="0"/>
              <a:t>Данни за </a:t>
            </a:r>
            <a:r>
              <a:rPr lang="en-US" sz="1400" dirty="0" smtClean="0"/>
              <a:t>IP</a:t>
            </a:r>
            <a:r>
              <a:rPr lang="bg-BG" sz="1400" dirty="0" smtClean="0"/>
              <a:t> и</a:t>
            </a:r>
            <a:r>
              <a:rPr lang="en-US" sz="1400" dirty="0" smtClean="0"/>
              <a:t> MAC</a:t>
            </a:r>
            <a:r>
              <a:rPr lang="bg-BG" sz="1400" dirty="0" smtClean="0"/>
              <a:t> адрес;</a:t>
            </a:r>
          </a:p>
          <a:p>
            <a:pPr algn="just"/>
            <a:r>
              <a:rPr lang="bg-BG" sz="1400" dirty="0" smtClean="0"/>
              <a:t>Данъчна информация;</a:t>
            </a:r>
          </a:p>
          <a:p>
            <a:pPr algn="just"/>
            <a:r>
              <a:rPr lang="bg-BG" sz="1400" dirty="0" smtClean="0"/>
              <a:t>Номер на МПС;</a:t>
            </a:r>
          </a:p>
          <a:p>
            <a:pPr algn="just"/>
            <a:r>
              <a:rPr lang="bg-BG" sz="1400" dirty="0" smtClean="0"/>
              <a:t>Здравна информация.</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p:cNvSpPr>
            <a:spLocks noGrp="1"/>
          </p:cNvSpPr>
          <p:nvPr>
            <p:ph type="title"/>
          </p:nvPr>
        </p:nvSpPr>
        <p:spPr/>
        <p:txBody>
          <a:bodyPr>
            <a:normAutofit/>
          </a:bodyPr>
          <a:lstStyle/>
          <a:p>
            <a:pPr algn="just"/>
            <a:r>
              <a:rPr lang="bg-BG" sz="1800" dirty="0" smtClean="0"/>
              <a:t>Специални категории лични данни:</a:t>
            </a:r>
            <a:endParaRPr lang="bg-BG" sz="1800" dirty="0"/>
          </a:p>
        </p:txBody>
      </p:sp>
      <p:sp>
        <p:nvSpPr>
          <p:cNvPr id="10" name="Контейнер за съдържание 9"/>
          <p:cNvSpPr>
            <a:spLocks noGrp="1"/>
          </p:cNvSpPr>
          <p:nvPr>
            <p:ph sz="quarter" idx="1"/>
          </p:nvPr>
        </p:nvSpPr>
        <p:spPr/>
        <p:txBody>
          <a:bodyPr>
            <a:normAutofit/>
          </a:bodyPr>
          <a:lstStyle/>
          <a:p>
            <a:r>
              <a:rPr lang="bg-BG" sz="1800" dirty="0" smtClean="0"/>
              <a:t>Расов или етнически произход;</a:t>
            </a:r>
          </a:p>
          <a:p>
            <a:r>
              <a:rPr lang="bg-BG" sz="1800" dirty="0" smtClean="0"/>
              <a:t>Политически възгледи;</a:t>
            </a:r>
          </a:p>
          <a:p>
            <a:r>
              <a:rPr lang="bg-BG" sz="1800" dirty="0" smtClean="0"/>
              <a:t>Религиозни или философски  убеждения;</a:t>
            </a:r>
          </a:p>
          <a:p>
            <a:r>
              <a:rPr lang="bg-BG" sz="1800" dirty="0" smtClean="0"/>
              <a:t>Членство в синдикални организации;</a:t>
            </a:r>
          </a:p>
          <a:p>
            <a:r>
              <a:rPr lang="bg-BG" sz="1800" dirty="0" smtClean="0"/>
              <a:t>Обработване на генетични материали;</a:t>
            </a:r>
          </a:p>
          <a:p>
            <a:r>
              <a:rPr lang="bg-BG" sz="1800" dirty="0" smtClean="0"/>
              <a:t>Биометрични данни за целите </a:t>
            </a:r>
            <a:r>
              <a:rPr lang="bg-BG" sz="1800" dirty="0"/>
              <a:t>з</a:t>
            </a:r>
            <a:r>
              <a:rPr lang="bg-BG" sz="1800" dirty="0" smtClean="0"/>
              <a:t>а идентифициране на физическо лице;</a:t>
            </a:r>
          </a:p>
          <a:p>
            <a:r>
              <a:rPr lang="bg-BG" sz="1800" dirty="0" smtClean="0"/>
              <a:t>Данни за здравословно състояние или данни за сексуален живот и ориентация;</a:t>
            </a:r>
          </a:p>
          <a:p>
            <a:endParaRPr lang="bg-BG" sz="1400" dirty="0"/>
          </a:p>
          <a:p>
            <a:pPr>
              <a:buNone/>
            </a:pPr>
            <a:r>
              <a:rPr lang="bg-BG" sz="1800" b="1" dirty="0" smtClean="0"/>
              <a:t>НЕ СА ЛИЧНИ ДАННИ:</a:t>
            </a:r>
          </a:p>
          <a:p>
            <a:r>
              <a:rPr lang="bg-BG" sz="1800" b="1" dirty="0" smtClean="0"/>
              <a:t>Факултетен номер;</a:t>
            </a:r>
          </a:p>
          <a:p>
            <a:r>
              <a:rPr lang="bg-BG" sz="1800" b="1" dirty="0" smtClean="0"/>
              <a:t>ЕИК на дружество;</a:t>
            </a:r>
          </a:p>
          <a:p>
            <a:r>
              <a:rPr lang="bg-BG" sz="1800" b="1" dirty="0" smtClean="0"/>
              <a:t>Анонимни данни.</a:t>
            </a:r>
          </a:p>
          <a:p>
            <a:endParaRPr lang="bg-BG"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p:cNvSpPr>
            <a:spLocks noGrp="1"/>
          </p:cNvSpPr>
          <p:nvPr>
            <p:ph type="title"/>
          </p:nvPr>
        </p:nvSpPr>
        <p:spPr/>
        <p:txBody>
          <a:bodyPr>
            <a:normAutofit fontScale="90000"/>
          </a:bodyPr>
          <a:lstStyle/>
          <a:p>
            <a:r>
              <a:rPr lang="en-US" sz="2400" dirty="0" smtClean="0"/>
              <a:t>GDPR </a:t>
            </a:r>
            <a:r>
              <a:rPr lang="bg-BG" sz="2400" dirty="0" smtClean="0"/>
              <a:t>въведе някои официални дефиниции, с които  да се избегне ненужно оповестяване на лични данни:</a:t>
            </a:r>
            <a:endParaRPr lang="bg-BG" sz="2400" dirty="0"/>
          </a:p>
        </p:txBody>
      </p:sp>
      <p:sp>
        <p:nvSpPr>
          <p:cNvPr id="5" name="Контейнер за съдържание 4"/>
          <p:cNvSpPr>
            <a:spLocks noGrp="1"/>
          </p:cNvSpPr>
          <p:nvPr>
            <p:ph sz="quarter" idx="1"/>
          </p:nvPr>
        </p:nvSpPr>
        <p:spPr/>
        <p:txBody>
          <a:bodyPr>
            <a:normAutofit/>
          </a:bodyPr>
          <a:lstStyle/>
          <a:p>
            <a:pPr algn="just">
              <a:buFont typeface="Arial" pitchFamily="34" charset="0"/>
              <a:buChar char="•"/>
            </a:pPr>
            <a:r>
              <a:rPr lang="bg-BG" sz="1600" b="1" dirty="0" err="1" smtClean="0"/>
              <a:t>Псевдонимизация</a:t>
            </a:r>
            <a:r>
              <a:rPr lang="bg-BG" sz="1600" b="1" dirty="0" smtClean="0"/>
              <a:t>: </a:t>
            </a:r>
            <a:r>
              <a:rPr lang="bg-BG" sz="1600" dirty="0" smtClean="0"/>
              <a:t>обработване на лични данни по такъв начин, че личните данни не могат повече да бъдат свързани с конкретен субект на данни, без да се използва допълнителна информация, при условие, че тя се съхранява отделно</a:t>
            </a:r>
            <a:r>
              <a:rPr lang="bg-BG" sz="1800" dirty="0" smtClean="0"/>
              <a:t>.</a:t>
            </a:r>
            <a:endParaRPr lang="bg-BG" sz="1800" dirty="0" smtClean="0"/>
          </a:p>
          <a:p>
            <a:pPr marL="342900" indent="-342900" algn="just">
              <a:buFont typeface="Arial" pitchFamily="34" charset="0"/>
              <a:buChar char="•"/>
            </a:pPr>
            <a:r>
              <a:rPr lang="bg-BG" sz="1600" b="1" dirty="0" smtClean="0"/>
              <a:t>Криптиране: </a:t>
            </a:r>
            <a:r>
              <a:rPr lang="bg-BG" sz="1600" dirty="0" smtClean="0"/>
              <a:t>предприемане на технически мерки, които правят личните данни неразбираеми за всяко лице, което няма достъп до тях.</a:t>
            </a:r>
            <a:endParaRPr lang="bg-BG" sz="1600" dirty="0"/>
          </a:p>
        </p:txBody>
      </p:sp>
      <p:pic>
        <p:nvPicPr>
          <p:cNvPr id="7" name="Контейнер за съдържание 6" descr="kniga.jpeg"/>
          <p:cNvPicPr>
            <a:picLocks noGrp="1" noChangeAspect="1"/>
          </p:cNvPicPr>
          <p:nvPr>
            <p:ph sz="quarter" idx="2"/>
          </p:nvPr>
        </p:nvPicPr>
        <p:blipFill>
          <a:blip r:embed="rId2" cstate="print"/>
          <a:stretch>
            <a:fillRect/>
          </a:stretch>
        </p:blipFill>
        <p:spPr>
          <a:xfrm>
            <a:off x="4270374" y="2143116"/>
            <a:ext cx="4373592" cy="2926024"/>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Правоъгълник 25"/>
          <p:cNvSpPr/>
          <p:nvPr/>
        </p:nvSpPr>
        <p:spPr>
          <a:xfrm>
            <a:off x="1071538" y="142852"/>
            <a:ext cx="6858048" cy="5755422"/>
          </a:xfrm>
          <a:prstGeom prst="rect">
            <a:avLst/>
          </a:prstGeom>
        </p:spPr>
        <p:txBody>
          <a:bodyPr wrap="square">
            <a:spAutoFit/>
          </a:bodyPr>
          <a:lstStyle/>
          <a:p>
            <a:pPr algn="just"/>
            <a:r>
              <a:rPr lang="ru-RU" sz="1600" b="1" dirty="0" smtClean="0"/>
              <a:t>Член 6</a:t>
            </a:r>
            <a:endParaRPr lang="ru-RU" sz="1600" dirty="0" smtClean="0"/>
          </a:p>
          <a:p>
            <a:pPr algn="just"/>
            <a:r>
              <a:rPr lang="ru-RU" sz="1600" b="1" dirty="0" err="1" smtClean="0"/>
              <a:t>Законосъобразност</a:t>
            </a:r>
            <a:r>
              <a:rPr lang="ru-RU" sz="1600" b="1" dirty="0" smtClean="0"/>
              <a:t> на </a:t>
            </a:r>
            <a:r>
              <a:rPr lang="ru-RU" sz="1600" b="1" dirty="0" err="1" smtClean="0"/>
              <a:t>обработването</a:t>
            </a:r>
            <a:endParaRPr lang="ru-RU" sz="1600" b="1" dirty="0" smtClean="0"/>
          </a:p>
          <a:p>
            <a:pPr algn="just"/>
            <a:endParaRPr lang="ru-RU" sz="1600" dirty="0" smtClean="0"/>
          </a:p>
          <a:p>
            <a:pPr algn="just"/>
            <a:r>
              <a:rPr lang="ru-RU" sz="1600" dirty="0" smtClean="0"/>
              <a:t>1. </a:t>
            </a:r>
            <a:r>
              <a:rPr lang="ru-RU" sz="1600" dirty="0" err="1" smtClean="0"/>
              <a:t>Обработването</a:t>
            </a:r>
            <a:r>
              <a:rPr lang="ru-RU" sz="1600" dirty="0" smtClean="0"/>
              <a:t> е </a:t>
            </a:r>
            <a:r>
              <a:rPr lang="ru-RU" sz="1600" dirty="0" err="1" smtClean="0"/>
              <a:t>законосъобразно</a:t>
            </a:r>
            <a:r>
              <a:rPr lang="ru-RU" sz="1600" dirty="0" smtClean="0"/>
              <a:t>, само </a:t>
            </a:r>
            <a:r>
              <a:rPr lang="ru-RU" sz="1600" dirty="0" err="1" smtClean="0"/>
              <a:t>ако</a:t>
            </a:r>
            <a:r>
              <a:rPr lang="ru-RU" sz="1600" dirty="0" smtClean="0"/>
              <a:t> и </a:t>
            </a:r>
            <a:r>
              <a:rPr lang="ru-RU" sz="1600" dirty="0" err="1" smtClean="0"/>
              <a:t>доколкото</a:t>
            </a:r>
            <a:r>
              <a:rPr lang="ru-RU" sz="1600" dirty="0" smtClean="0"/>
              <a:t> е </a:t>
            </a:r>
            <a:r>
              <a:rPr lang="ru-RU" sz="1600" dirty="0" err="1" smtClean="0"/>
              <a:t>приложимо</a:t>
            </a:r>
            <a:r>
              <a:rPr lang="ru-RU" sz="1600" dirty="0" smtClean="0"/>
              <a:t> </a:t>
            </a:r>
            <a:r>
              <a:rPr lang="ru-RU" sz="1600" dirty="0" err="1" smtClean="0"/>
              <a:t>поне</a:t>
            </a:r>
            <a:r>
              <a:rPr lang="ru-RU" sz="1600" dirty="0" smtClean="0"/>
              <a:t> </a:t>
            </a:r>
            <a:r>
              <a:rPr lang="ru-RU" sz="1600" dirty="0" err="1" smtClean="0"/>
              <a:t>едно</a:t>
            </a:r>
            <a:r>
              <a:rPr lang="ru-RU" sz="1600" dirty="0" smtClean="0"/>
              <a:t> от </a:t>
            </a:r>
            <a:r>
              <a:rPr lang="ru-RU" sz="1600" dirty="0" err="1" smtClean="0"/>
              <a:t>следните</a:t>
            </a:r>
            <a:r>
              <a:rPr lang="ru-RU" sz="1600" dirty="0" smtClean="0"/>
              <a:t> условия:</a:t>
            </a:r>
          </a:p>
          <a:p>
            <a:pPr algn="just"/>
            <a:r>
              <a:rPr lang="ru-RU" sz="1600" dirty="0" err="1" smtClean="0"/>
              <a:t>a</a:t>
            </a:r>
            <a:r>
              <a:rPr lang="ru-RU" sz="1600" dirty="0" smtClean="0"/>
              <a:t>) </a:t>
            </a:r>
            <a:r>
              <a:rPr lang="ru-RU" sz="1600" dirty="0" err="1" smtClean="0"/>
              <a:t>субектът</a:t>
            </a:r>
            <a:r>
              <a:rPr lang="ru-RU" sz="1600" dirty="0" smtClean="0"/>
              <a:t> на </a:t>
            </a:r>
            <a:r>
              <a:rPr lang="ru-RU" sz="1600" dirty="0" err="1" smtClean="0"/>
              <a:t>данните</a:t>
            </a:r>
            <a:r>
              <a:rPr lang="ru-RU" sz="1600" dirty="0" smtClean="0"/>
              <a:t> е </a:t>
            </a:r>
            <a:r>
              <a:rPr lang="ru-RU" sz="1600" b="1" u="sng" dirty="0" smtClean="0"/>
              <a:t>дал </a:t>
            </a:r>
            <a:r>
              <a:rPr lang="ru-RU" sz="1600" b="1" u="sng" dirty="0" err="1" smtClean="0"/>
              <a:t>съгласие</a:t>
            </a:r>
            <a:r>
              <a:rPr lang="ru-RU" sz="1600" b="1" u="sng" dirty="0" smtClean="0"/>
              <a:t> </a:t>
            </a:r>
            <a:r>
              <a:rPr lang="ru-RU" sz="1600" dirty="0" smtClean="0"/>
              <a:t>за </a:t>
            </a:r>
            <a:r>
              <a:rPr lang="ru-RU" sz="1600" dirty="0" err="1" smtClean="0"/>
              <a:t>обработване</a:t>
            </a:r>
            <a:r>
              <a:rPr lang="ru-RU" sz="1600" dirty="0" smtClean="0"/>
              <a:t> на </a:t>
            </a:r>
            <a:r>
              <a:rPr lang="ru-RU" sz="1600" dirty="0" err="1" smtClean="0"/>
              <a:t>личните</a:t>
            </a:r>
            <a:r>
              <a:rPr lang="ru-RU" sz="1600" dirty="0" smtClean="0"/>
              <a:t> </a:t>
            </a:r>
            <a:r>
              <a:rPr lang="ru-RU" sz="1600" dirty="0" err="1" smtClean="0"/>
              <a:t>му</a:t>
            </a:r>
            <a:r>
              <a:rPr lang="ru-RU" sz="1600" dirty="0" smtClean="0"/>
              <a:t> </a:t>
            </a:r>
            <a:r>
              <a:rPr lang="ru-RU" sz="1600" dirty="0" err="1" smtClean="0"/>
              <a:t>данни</a:t>
            </a:r>
            <a:r>
              <a:rPr lang="ru-RU" sz="1600" dirty="0" smtClean="0"/>
              <a:t> за </a:t>
            </a:r>
            <a:r>
              <a:rPr lang="ru-RU" sz="1600" dirty="0" err="1" smtClean="0"/>
              <a:t>една</a:t>
            </a:r>
            <a:r>
              <a:rPr lang="ru-RU" sz="1600" dirty="0" smtClean="0"/>
              <a:t> или </a:t>
            </a:r>
            <a:r>
              <a:rPr lang="ru-RU" sz="1600" dirty="0" err="1" smtClean="0"/>
              <a:t>повече</a:t>
            </a:r>
            <a:r>
              <a:rPr lang="ru-RU" sz="1600" dirty="0" smtClean="0"/>
              <a:t> </a:t>
            </a:r>
            <a:r>
              <a:rPr lang="ru-RU" sz="1600" dirty="0" err="1" smtClean="0"/>
              <a:t>конкретни</a:t>
            </a:r>
            <a:r>
              <a:rPr lang="ru-RU" sz="1600" dirty="0" smtClean="0"/>
              <a:t> цели;</a:t>
            </a:r>
          </a:p>
          <a:p>
            <a:pPr algn="just"/>
            <a:r>
              <a:rPr lang="ru-RU" sz="1600" dirty="0" smtClean="0"/>
              <a:t>б) </a:t>
            </a:r>
            <a:r>
              <a:rPr lang="ru-RU" sz="1600" dirty="0" err="1" smtClean="0"/>
              <a:t>обработването</a:t>
            </a:r>
            <a:r>
              <a:rPr lang="ru-RU" sz="1600" dirty="0" smtClean="0"/>
              <a:t> е необходимо за </a:t>
            </a:r>
            <a:r>
              <a:rPr lang="ru-RU" sz="1600" b="1" u="sng" dirty="0" err="1" smtClean="0"/>
              <a:t>изпълнението</a:t>
            </a:r>
            <a:r>
              <a:rPr lang="ru-RU" sz="1600" b="1" u="sng" dirty="0" smtClean="0"/>
              <a:t> на договор</a:t>
            </a:r>
            <a:r>
              <a:rPr lang="ru-RU" sz="1600" dirty="0" smtClean="0"/>
              <a:t>, по </a:t>
            </a:r>
            <a:r>
              <a:rPr lang="ru-RU" sz="1600" dirty="0" err="1" smtClean="0"/>
              <a:t>който</a:t>
            </a:r>
            <a:r>
              <a:rPr lang="ru-RU" sz="1600" dirty="0" smtClean="0"/>
              <a:t> </a:t>
            </a:r>
            <a:r>
              <a:rPr lang="ru-RU" sz="1600" dirty="0" err="1" smtClean="0"/>
              <a:t>субектът</a:t>
            </a:r>
            <a:r>
              <a:rPr lang="ru-RU" sz="1600" dirty="0" smtClean="0"/>
              <a:t> на </a:t>
            </a:r>
            <a:r>
              <a:rPr lang="ru-RU" sz="1600" dirty="0" err="1" smtClean="0"/>
              <a:t>данните</a:t>
            </a:r>
            <a:r>
              <a:rPr lang="ru-RU" sz="1600" dirty="0" smtClean="0"/>
              <a:t> е страна, или за </a:t>
            </a:r>
            <a:r>
              <a:rPr lang="ru-RU" sz="1600" dirty="0" err="1" smtClean="0"/>
              <a:t>предприемане</a:t>
            </a:r>
            <a:r>
              <a:rPr lang="ru-RU" sz="1600" dirty="0" smtClean="0"/>
              <a:t> на </a:t>
            </a:r>
            <a:r>
              <a:rPr lang="ru-RU" sz="1600" dirty="0" err="1" smtClean="0"/>
              <a:t>стъпки</a:t>
            </a:r>
            <a:r>
              <a:rPr lang="ru-RU" sz="1600" dirty="0" smtClean="0"/>
              <a:t> по </a:t>
            </a:r>
            <a:r>
              <a:rPr lang="ru-RU" sz="1600" dirty="0" err="1" smtClean="0"/>
              <a:t>искане</a:t>
            </a:r>
            <a:r>
              <a:rPr lang="ru-RU" sz="1600" dirty="0" smtClean="0"/>
              <a:t> на </a:t>
            </a:r>
            <a:r>
              <a:rPr lang="ru-RU" sz="1600" dirty="0" err="1" smtClean="0"/>
              <a:t>субекта</a:t>
            </a:r>
            <a:r>
              <a:rPr lang="ru-RU" sz="1600" dirty="0" smtClean="0"/>
              <a:t> </a:t>
            </a:r>
            <a:r>
              <a:rPr lang="ru-RU" sz="1600" dirty="0" err="1" smtClean="0"/>
              <a:t>на</a:t>
            </a:r>
            <a:r>
              <a:rPr lang="ru-RU" sz="1600" dirty="0" smtClean="0"/>
              <a:t> </a:t>
            </a:r>
            <a:r>
              <a:rPr lang="ru-RU" sz="1600" dirty="0" err="1" smtClean="0"/>
              <a:t>данните</a:t>
            </a:r>
            <a:r>
              <a:rPr lang="ru-RU" sz="1600" dirty="0" smtClean="0"/>
              <a:t> </a:t>
            </a:r>
            <a:r>
              <a:rPr lang="ru-RU" sz="1600" dirty="0" err="1" smtClean="0"/>
              <a:t>преди</a:t>
            </a:r>
            <a:r>
              <a:rPr lang="ru-RU" sz="1600" dirty="0" smtClean="0"/>
              <a:t> </a:t>
            </a:r>
            <a:r>
              <a:rPr lang="ru-RU" sz="1600" dirty="0" err="1" smtClean="0"/>
              <a:t>сключването</a:t>
            </a:r>
            <a:r>
              <a:rPr lang="ru-RU" sz="1600" dirty="0" smtClean="0"/>
              <a:t> </a:t>
            </a:r>
            <a:r>
              <a:rPr lang="ru-RU" sz="1600" dirty="0" err="1" smtClean="0"/>
              <a:t>на</a:t>
            </a:r>
            <a:r>
              <a:rPr lang="ru-RU" sz="1600" dirty="0" smtClean="0"/>
              <a:t> договор;</a:t>
            </a:r>
          </a:p>
          <a:p>
            <a:pPr algn="just"/>
            <a:r>
              <a:rPr lang="ru-RU" sz="1600" dirty="0" smtClean="0"/>
              <a:t>в) </a:t>
            </a:r>
            <a:r>
              <a:rPr lang="ru-RU" sz="1600" dirty="0" err="1" smtClean="0"/>
              <a:t>обработването</a:t>
            </a:r>
            <a:r>
              <a:rPr lang="ru-RU" sz="1600" dirty="0" smtClean="0"/>
              <a:t> е необходимо за </a:t>
            </a:r>
            <a:r>
              <a:rPr lang="ru-RU" sz="1600" dirty="0" err="1" smtClean="0"/>
              <a:t>спазването</a:t>
            </a:r>
            <a:r>
              <a:rPr lang="ru-RU" sz="1600" dirty="0" smtClean="0"/>
              <a:t> на </a:t>
            </a:r>
            <a:r>
              <a:rPr lang="ru-RU" sz="1600" b="1" u="sng" dirty="0" err="1" smtClean="0"/>
              <a:t>законово</a:t>
            </a:r>
            <a:r>
              <a:rPr lang="ru-RU" sz="1600" b="1" u="sng" dirty="0" smtClean="0"/>
              <a:t> </a:t>
            </a:r>
            <a:r>
              <a:rPr lang="ru-RU" sz="1600" b="1" u="sng" dirty="0" err="1" smtClean="0"/>
              <a:t>задължение</a:t>
            </a:r>
            <a:r>
              <a:rPr lang="ru-RU" sz="1600" dirty="0" smtClean="0"/>
              <a:t>, </a:t>
            </a:r>
            <a:r>
              <a:rPr lang="ru-RU" sz="1600" dirty="0" err="1" smtClean="0"/>
              <a:t>което</a:t>
            </a:r>
            <a:r>
              <a:rPr lang="ru-RU" sz="1600" dirty="0" smtClean="0"/>
              <a:t> се </a:t>
            </a:r>
            <a:r>
              <a:rPr lang="ru-RU" sz="1600" dirty="0" err="1" smtClean="0"/>
              <a:t>прилага</a:t>
            </a:r>
            <a:r>
              <a:rPr lang="ru-RU" sz="1600" dirty="0" smtClean="0"/>
              <a:t> </a:t>
            </a:r>
            <a:r>
              <a:rPr lang="ru-RU" sz="1600" dirty="0" err="1" smtClean="0"/>
              <a:t>спрямо</a:t>
            </a:r>
            <a:r>
              <a:rPr lang="ru-RU" sz="1600" dirty="0" smtClean="0"/>
              <a:t> администратора;</a:t>
            </a:r>
          </a:p>
          <a:p>
            <a:pPr algn="just"/>
            <a:r>
              <a:rPr lang="ru-RU" sz="1600" dirty="0" smtClean="0"/>
              <a:t>г) </a:t>
            </a:r>
            <a:r>
              <a:rPr lang="ru-RU" sz="1600" dirty="0" err="1" smtClean="0"/>
              <a:t>обработването</a:t>
            </a:r>
            <a:r>
              <a:rPr lang="ru-RU" sz="1600" dirty="0" smtClean="0"/>
              <a:t> е необходимо, за да </a:t>
            </a:r>
            <a:r>
              <a:rPr lang="ru-RU" sz="1600" dirty="0" err="1" smtClean="0"/>
              <a:t>бъдат</a:t>
            </a:r>
            <a:r>
              <a:rPr lang="ru-RU" sz="1600" dirty="0" smtClean="0"/>
              <a:t> </a:t>
            </a:r>
            <a:r>
              <a:rPr lang="ru-RU" sz="1600" b="1" u="sng" dirty="0" err="1" smtClean="0"/>
              <a:t>защитени</a:t>
            </a:r>
            <a:r>
              <a:rPr lang="ru-RU" sz="1600" b="1" u="sng" dirty="0" smtClean="0"/>
              <a:t> </a:t>
            </a:r>
            <a:r>
              <a:rPr lang="ru-RU" sz="1600" b="1" u="sng" dirty="0" err="1" smtClean="0"/>
              <a:t>жизненоважните</a:t>
            </a:r>
            <a:r>
              <a:rPr lang="ru-RU" sz="1600" b="1" u="sng" dirty="0" smtClean="0"/>
              <a:t> </a:t>
            </a:r>
            <a:r>
              <a:rPr lang="ru-RU" sz="1600" b="1" u="sng" dirty="0" err="1" smtClean="0"/>
              <a:t>интереси</a:t>
            </a:r>
            <a:r>
              <a:rPr lang="ru-RU" sz="1600" u="sng" dirty="0" smtClean="0"/>
              <a:t> </a:t>
            </a:r>
            <a:r>
              <a:rPr lang="ru-RU" sz="1600" dirty="0" smtClean="0"/>
              <a:t>на </a:t>
            </a:r>
            <a:r>
              <a:rPr lang="ru-RU" sz="1600" dirty="0" err="1" smtClean="0"/>
              <a:t>субекта</a:t>
            </a:r>
            <a:r>
              <a:rPr lang="ru-RU" sz="1600" dirty="0" smtClean="0"/>
              <a:t> </a:t>
            </a:r>
            <a:r>
              <a:rPr lang="ru-RU" sz="1600" dirty="0" err="1" smtClean="0"/>
              <a:t>на</a:t>
            </a:r>
            <a:r>
              <a:rPr lang="ru-RU" sz="1600" dirty="0" smtClean="0"/>
              <a:t> </a:t>
            </a:r>
            <a:r>
              <a:rPr lang="ru-RU" sz="1600" dirty="0" err="1" smtClean="0"/>
              <a:t>данните</a:t>
            </a:r>
            <a:r>
              <a:rPr lang="ru-RU" sz="1600" dirty="0" smtClean="0"/>
              <a:t> или на </a:t>
            </a:r>
            <a:r>
              <a:rPr lang="ru-RU" sz="1600" dirty="0" err="1" smtClean="0"/>
              <a:t>друго</a:t>
            </a:r>
            <a:r>
              <a:rPr lang="ru-RU" sz="1600" dirty="0" smtClean="0"/>
              <a:t> </a:t>
            </a:r>
            <a:r>
              <a:rPr lang="ru-RU" sz="1600" dirty="0" err="1" smtClean="0"/>
              <a:t>физическо</a:t>
            </a:r>
            <a:r>
              <a:rPr lang="ru-RU" sz="1600" dirty="0" smtClean="0"/>
              <a:t> лице;</a:t>
            </a:r>
          </a:p>
          <a:p>
            <a:pPr algn="just"/>
            <a:r>
              <a:rPr lang="ru-RU" sz="1600" dirty="0" err="1" smtClean="0"/>
              <a:t>д</a:t>
            </a:r>
            <a:r>
              <a:rPr lang="ru-RU" sz="1600" dirty="0" smtClean="0"/>
              <a:t>) </a:t>
            </a:r>
            <a:r>
              <a:rPr lang="ru-RU" sz="1600" dirty="0" err="1" smtClean="0"/>
              <a:t>обработването</a:t>
            </a:r>
            <a:r>
              <a:rPr lang="ru-RU" sz="1600" dirty="0" smtClean="0"/>
              <a:t> е необходимо за </a:t>
            </a:r>
            <a:r>
              <a:rPr lang="ru-RU" sz="1600" b="1" u="sng" dirty="0" err="1" smtClean="0"/>
              <a:t>изпълнението</a:t>
            </a:r>
            <a:r>
              <a:rPr lang="ru-RU" sz="1600" b="1" u="sng" dirty="0" smtClean="0"/>
              <a:t> на задача от </a:t>
            </a:r>
            <a:r>
              <a:rPr lang="ru-RU" sz="1600" b="1" u="sng" dirty="0" err="1" smtClean="0"/>
              <a:t>обществен</a:t>
            </a:r>
            <a:r>
              <a:rPr lang="ru-RU" sz="1600" b="1" u="sng" dirty="0" smtClean="0"/>
              <a:t> интерес или при </a:t>
            </a:r>
            <a:r>
              <a:rPr lang="ru-RU" sz="1600" b="1" u="sng" dirty="0" err="1" smtClean="0"/>
              <a:t>упражняването</a:t>
            </a:r>
            <a:r>
              <a:rPr lang="ru-RU" sz="1600" b="1" u="sng" dirty="0" smtClean="0"/>
              <a:t> на </a:t>
            </a:r>
            <a:r>
              <a:rPr lang="ru-RU" sz="1600" b="1" u="sng" dirty="0" err="1" smtClean="0"/>
              <a:t>официални</a:t>
            </a:r>
            <a:r>
              <a:rPr lang="ru-RU" sz="1600" b="1" u="sng" dirty="0" smtClean="0"/>
              <a:t> </a:t>
            </a:r>
            <a:r>
              <a:rPr lang="ru-RU" sz="1600" b="1" u="sng" dirty="0" err="1" smtClean="0"/>
              <a:t>правомощия</a:t>
            </a:r>
            <a:r>
              <a:rPr lang="ru-RU" sz="1600" u="sng" dirty="0" smtClean="0"/>
              <a:t>,</a:t>
            </a:r>
            <a:r>
              <a:rPr lang="ru-RU" sz="1600" dirty="0" smtClean="0"/>
              <a:t> </a:t>
            </a:r>
            <a:r>
              <a:rPr lang="ru-RU" sz="1600" dirty="0" err="1" smtClean="0"/>
              <a:t>които</a:t>
            </a:r>
            <a:r>
              <a:rPr lang="ru-RU" sz="1600" dirty="0" smtClean="0"/>
              <a:t> </a:t>
            </a:r>
            <a:r>
              <a:rPr lang="ru-RU" sz="1600" dirty="0" err="1" smtClean="0"/>
              <a:t>са</a:t>
            </a:r>
            <a:r>
              <a:rPr lang="ru-RU" sz="1600" dirty="0" smtClean="0"/>
              <a:t> </a:t>
            </a:r>
            <a:r>
              <a:rPr lang="ru-RU" sz="1600" dirty="0" err="1" smtClean="0"/>
              <a:t>предоставени</a:t>
            </a:r>
            <a:r>
              <a:rPr lang="ru-RU" sz="1600" dirty="0" smtClean="0"/>
              <a:t> </a:t>
            </a:r>
            <a:r>
              <a:rPr lang="ru-RU" sz="1600" dirty="0" err="1" smtClean="0"/>
              <a:t>на</a:t>
            </a:r>
            <a:r>
              <a:rPr lang="ru-RU" sz="1600" dirty="0" smtClean="0"/>
              <a:t> администратора;</a:t>
            </a:r>
          </a:p>
          <a:p>
            <a:pPr algn="just"/>
            <a:r>
              <a:rPr lang="ru-RU" sz="1600" dirty="0" smtClean="0"/>
              <a:t>е) </a:t>
            </a:r>
            <a:r>
              <a:rPr lang="ru-RU" sz="1600" dirty="0" err="1" smtClean="0"/>
              <a:t>обработването</a:t>
            </a:r>
            <a:r>
              <a:rPr lang="ru-RU" sz="1600" dirty="0" smtClean="0"/>
              <a:t> </a:t>
            </a:r>
            <a:r>
              <a:rPr lang="ru-RU" sz="1600" dirty="0" err="1" smtClean="0"/>
              <a:t>е</a:t>
            </a:r>
            <a:r>
              <a:rPr lang="ru-RU" sz="1600" dirty="0" smtClean="0"/>
              <a:t> необходимо за целите </a:t>
            </a:r>
            <a:r>
              <a:rPr lang="ru-RU" sz="1600" b="1" u="sng" dirty="0" smtClean="0"/>
              <a:t>на </a:t>
            </a:r>
            <a:r>
              <a:rPr lang="ru-RU" sz="1600" b="1" u="sng" dirty="0" err="1" smtClean="0"/>
              <a:t>легитимните</a:t>
            </a:r>
            <a:r>
              <a:rPr lang="ru-RU" sz="1600" b="1" u="sng" dirty="0" smtClean="0"/>
              <a:t> </a:t>
            </a:r>
            <a:r>
              <a:rPr lang="ru-RU" sz="1600" b="1" u="sng" dirty="0" err="1" smtClean="0"/>
              <a:t>интереси</a:t>
            </a:r>
            <a:r>
              <a:rPr lang="ru-RU" sz="1600" b="1" u="sng" dirty="0" smtClean="0"/>
              <a:t> </a:t>
            </a:r>
            <a:r>
              <a:rPr lang="ru-RU" sz="1600" b="1" u="sng" dirty="0" err="1" smtClean="0"/>
              <a:t>на</a:t>
            </a:r>
            <a:r>
              <a:rPr lang="ru-RU" sz="1600" b="1" u="sng" dirty="0" smtClean="0"/>
              <a:t> администратора или на </a:t>
            </a:r>
            <a:r>
              <a:rPr lang="ru-RU" sz="1600" b="1" u="sng" dirty="0" err="1" smtClean="0"/>
              <a:t>трета</a:t>
            </a:r>
            <a:r>
              <a:rPr lang="ru-RU" sz="1600" b="1" u="sng" dirty="0" smtClean="0"/>
              <a:t> страна</a:t>
            </a:r>
            <a:r>
              <a:rPr lang="ru-RU" sz="1600" dirty="0" smtClean="0"/>
              <a:t>, </a:t>
            </a:r>
            <a:r>
              <a:rPr lang="ru-RU" sz="1600" dirty="0" err="1" smtClean="0"/>
              <a:t>освен</a:t>
            </a:r>
            <a:r>
              <a:rPr lang="ru-RU" sz="1600" dirty="0" smtClean="0"/>
              <a:t> </a:t>
            </a:r>
            <a:r>
              <a:rPr lang="ru-RU" sz="1600" dirty="0" err="1" smtClean="0"/>
              <a:t>когато</a:t>
            </a:r>
            <a:r>
              <a:rPr lang="ru-RU" sz="1600" dirty="0" smtClean="0"/>
              <a:t> пред </a:t>
            </a:r>
            <a:r>
              <a:rPr lang="ru-RU" sz="1600" dirty="0" err="1" smtClean="0"/>
              <a:t>такива</a:t>
            </a:r>
            <a:r>
              <a:rPr lang="ru-RU" sz="1600" dirty="0" smtClean="0"/>
              <a:t> </a:t>
            </a:r>
            <a:r>
              <a:rPr lang="ru-RU" sz="1600" dirty="0" err="1" smtClean="0"/>
              <a:t>интереси</a:t>
            </a:r>
            <a:r>
              <a:rPr lang="ru-RU" sz="1600" dirty="0" smtClean="0"/>
              <a:t> преимущество </a:t>
            </a:r>
            <a:r>
              <a:rPr lang="ru-RU" sz="1600" dirty="0" err="1" smtClean="0"/>
              <a:t>имат</a:t>
            </a:r>
            <a:r>
              <a:rPr lang="ru-RU" sz="1600" dirty="0" smtClean="0"/>
              <a:t> </a:t>
            </a:r>
            <a:r>
              <a:rPr lang="ru-RU" sz="1600" dirty="0" err="1" smtClean="0"/>
              <a:t>интересите</a:t>
            </a:r>
            <a:r>
              <a:rPr lang="ru-RU" sz="1600" dirty="0" smtClean="0"/>
              <a:t> или </a:t>
            </a:r>
            <a:r>
              <a:rPr lang="ru-RU" sz="1600" dirty="0" err="1" smtClean="0"/>
              <a:t>основните</a:t>
            </a:r>
            <a:r>
              <a:rPr lang="ru-RU" sz="1600" dirty="0" smtClean="0"/>
              <a:t> права и </a:t>
            </a:r>
            <a:r>
              <a:rPr lang="ru-RU" sz="1600" dirty="0" err="1" smtClean="0"/>
              <a:t>свободи</a:t>
            </a:r>
            <a:r>
              <a:rPr lang="ru-RU" sz="1600" dirty="0" smtClean="0"/>
              <a:t> на </a:t>
            </a:r>
            <a:r>
              <a:rPr lang="ru-RU" sz="1600" dirty="0" err="1" smtClean="0"/>
              <a:t>субекта</a:t>
            </a:r>
            <a:r>
              <a:rPr lang="ru-RU" sz="1600" dirty="0" smtClean="0"/>
              <a:t> </a:t>
            </a:r>
            <a:r>
              <a:rPr lang="ru-RU" sz="1600" dirty="0" err="1" smtClean="0"/>
              <a:t>на</a:t>
            </a:r>
            <a:r>
              <a:rPr lang="ru-RU" sz="1600" dirty="0" smtClean="0"/>
              <a:t> </a:t>
            </a:r>
            <a:r>
              <a:rPr lang="ru-RU" sz="1600" dirty="0" err="1" smtClean="0"/>
              <a:t>данните</a:t>
            </a:r>
            <a:r>
              <a:rPr lang="ru-RU" sz="1600" dirty="0" smtClean="0"/>
              <a:t>, </a:t>
            </a:r>
            <a:r>
              <a:rPr lang="ru-RU" sz="1600" dirty="0" err="1" smtClean="0"/>
              <a:t>които</a:t>
            </a:r>
            <a:r>
              <a:rPr lang="ru-RU" sz="1600" dirty="0" smtClean="0"/>
              <a:t> </a:t>
            </a:r>
            <a:r>
              <a:rPr lang="ru-RU" sz="1600" dirty="0" err="1" smtClean="0"/>
              <a:t>изискват</a:t>
            </a:r>
            <a:r>
              <a:rPr lang="ru-RU" sz="1600" dirty="0" smtClean="0"/>
              <a:t> защита на </a:t>
            </a:r>
            <a:r>
              <a:rPr lang="ru-RU" sz="1600" dirty="0" err="1" smtClean="0"/>
              <a:t>личните</a:t>
            </a:r>
            <a:r>
              <a:rPr lang="ru-RU" sz="1600" dirty="0" smtClean="0"/>
              <a:t> </a:t>
            </a:r>
            <a:r>
              <a:rPr lang="ru-RU" sz="1600" dirty="0" err="1" smtClean="0"/>
              <a:t>данни</a:t>
            </a:r>
            <a:r>
              <a:rPr lang="ru-RU" sz="1600" dirty="0" smtClean="0"/>
              <a:t>, </a:t>
            </a:r>
            <a:r>
              <a:rPr lang="ru-RU" sz="1600" dirty="0" err="1" smtClean="0"/>
              <a:t>по-специално</a:t>
            </a:r>
            <a:r>
              <a:rPr lang="ru-RU" sz="1600" dirty="0" smtClean="0"/>
              <a:t> </a:t>
            </a:r>
            <a:r>
              <a:rPr lang="ru-RU" sz="1600" dirty="0" err="1" smtClean="0"/>
              <a:t>когато</a:t>
            </a:r>
            <a:r>
              <a:rPr lang="ru-RU" sz="1600" dirty="0" smtClean="0"/>
              <a:t> </a:t>
            </a:r>
            <a:r>
              <a:rPr lang="ru-RU" sz="1600" dirty="0" err="1" smtClean="0"/>
              <a:t>субектът</a:t>
            </a:r>
            <a:r>
              <a:rPr lang="ru-RU" sz="1600" dirty="0" smtClean="0"/>
              <a:t> </a:t>
            </a:r>
            <a:r>
              <a:rPr lang="ru-RU" sz="1600" dirty="0" err="1" smtClean="0"/>
              <a:t>на</a:t>
            </a:r>
            <a:r>
              <a:rPr lang="ru-RU" sz="1600" dirty="0" smtClean="0"/>
              <a:t> </a:t>
            </a:r>
            <a:r>
              <a:rPr lang="ru-RU" sz="1600" dirty="0" err="1" smtClean="0"/>
              <a:t>данните</a:t>
            </a:r>
            <a:r>
              <a:rPr lang="ru-RU" sz="1600" dirty="0" smtClean="0"/>
              <a:t> е </a:t>
            </a:r>
            <a:r>
              <a:rPr lang="ru-RU" sz="1600" dirty="0" err="1" smtClean="0"/>
              <a:t>дете</a:t>
            </a:r>
            <a:r>
              <a:rPr lang="ru-RU" sz="1600" dirty="0" smtClean="0"/>
              <a:t>.</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r>
              <a:rPr lang="bg-BG" sz="2400" dirty="0" smtClean="0"/>
              <a:t>Принципите на </a:t>
            </a:r>
            <a:r>
              <a:rPr lang="en-US" sz="2400" dirty="0" smtClean="0"/>
              <a:t>GDPR</a:t>
            </a:r>
            <a:r>
              <a:rPr lang="bg-BG" sz="2400" dirty="0" smtClean="0"/>
              <a:t> в НСА “ВАСИЛ ЛЕВСКИ </a:t>
            </a:r>
            <a:endParaRPr lang="bg-BG" sz="2400" dirty="0"/>
          </a:p>
        </p:txBody>
      </p:sp>
      <p:sp>
        <p:nvSpPr>
          <p:cNvPr id="3" name="Контейнер за съдържание 2"/>
          <p:cNvSpPr>
            <a:spLocks noGrp="1"/>
          </p:cNvSpPr>
          <p:nvPr>
            <p:ph sz="quarter" idx="1"/>
          </p:nvPr>
        </p:nvSpPr>
        <p:spPr/>
        <p:txBody>
          <a:bodyPr>
            <a:noAutofit/>
          </a:bodyPr>
          <a:lstStyle/>
          <a:p>
            <a:r>
              <a:rPr lang="bg-BG" sz="1600" i="1" dirty="0" smtClean="0"/>
              <a:t>Законосъобразност, добросъвестност и прозрачност – </a:t>
            </a:r>
            <a:r>
              <a:rPr lang="bg-BG" sz="1600" dirty="0" smtClean="0"/>
              <a:t>информиране на субектите как биват обработвани данните им;</a:t>
            </a:r>
          </a:p>
          <a:p>
            <a:r>
              <a:rPr lang="bg-BG" sz="1600" i="1" dirty="0" smtClean="0"/>
              <a:t>Точност, цялост и поверителност </a:t>
            </a:r>
            <a:r>
              <a:rPr lang="bg-BG" sz="1600" dirty="0" smtClean="0"/>
              <a:t>– актуализиране и </a:t>
            </a:r>
            <a:r>
              <a:rPr lang="bg-BG" sz="1600" dirty="0" err="1" smtClean="0"/>
              <a:t>псевдонимизиране</a:t>
            </a:r>
            <a:r>
              <a:rPr lang="bg-BG" sz="1600" dirty="0" smtClean="0"/>
              <a:t> на данните;</a:t>
            </a:r>
          </a:p>
          <a:p>
            <a:r>
              <a:rPr lang="bg-BG" sz="1600" i="1" dirty="0" smtClean="0"/>
              <a:t>Ограничаване на целите </a:t>
            </a:r>
            <a:r>
              <a:rPr lang="bg-BG" sz="1600" dirty="0" smtClean="0"/>
              <a:t>– данните на субектите не се обработват за цел, различна от посочената в закона, договора или дадена чрез информираното съгласие-декларация;</a:t>
            </a:r>
          </a:p>
          <a:p>
            <a:r>
              <a:rPr lang="bg-BG" sz="1600" i="1" dirty="0" smtClean="0"/>
              <a:t>Свеждане на данните до минимум </a:t>
            </a:r>
            <a:r>
              <a:rPr lang="bg-BG" sz="1600" dirty="0" smtClean="0"/>
              <a:t>– не се събира информация извън необходимата за съставянето и/или издаването на определен документ ;</a:t>
            </a:r>
          </a:p>
          <a:p>
            <a:r>
              <a:rPr lang="bg-BG" sz="1600" i="1" dirty="0" smtClean="0"/>
              <a:t>Ограничение на съхранението </a:t>
            </a:r>
            <a:r>
              <a:rPr lang="bg-BG" sz="1600" dirty="0" smtClean="0"/>
              <a:t>– НСА унищожава личните данни след изтичане на сроковете за съхранение;</a:t>
            </a:r>
          </a:p>
          <a:p>
            <a:r>
              <a:rPr lang="bg-BG" sz="1600" i="1" dirty="0" smtClean="0"/>
              <a:t>Отчетност</a:t>
            </a:r>
            <a:r>
              <a:rPr lang="bg-BG" sz="1600" dirty="0" smtClean="0"/>
              <a:t> – проследяване на стъпките, които се предприемат за съответствие с Общия регламент относно защитата на данните.</a:t>
            </a:r>
          </a:p>
          <a:p>
            <a:r>
              <a:rPr lang="bg-BG" sz="1600" i="1" dirty="0" smtClean="0"/>
              <a:t>Технологична неутралност </a:t>
            </a:r>
            <a:r>
              <a:rPr lang="bg-BG" sz="1600" dirty="0" smtClean="0"/>
              <a:t>– самостоятелно определяне на софтуер, с които да бъдат обработвани личните данни, когато това е необходимо.</a:t>
            </a:r>
            <a:endParaRPr lang="bg-BG"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r>
              <a:rPr lang="bg-BG" sz="2400" dirty="0" smtClean="0"/>
              <a:t>Нарушение на сигурността на личните данни</a:t>
            </a:r>
            <a:endParaRPr lang="bg-BG" sz="2400" dirty="0"/>
          </a:p>
        </p:txBody>
      </p:sp>
      <p:sp>
        <p:nvSpPr>
          <p:cNvPr id="3" name="Контейнер за съдържание 2"/>
          <p:cNvSpPr>
            <a:spLocks noGrp="1"/>
          </p:cNvSpPr>
          <p:nvPr>
            <p:ph sz="quarter" idx="1"/>
          </p:nvPr>
        </p:nvSpPr>
        <p:spPr/>
        <p:txBody>
          <a:bodyPr>
            <a:normAutofit/>
          </a:bodyPr>
          <a:lstStyle/>
          <a:p>
            <a:pPr algn="just">
              <a:buNone/>
            </a:pPr>
            <a:r>
              <a:rPr lang="bg-BG" sz="1800" dirty="0" smtClean="0"/>
              <a:t>		</a:t>
            </a:r>
            <a:r>
              <a:rPr lang="bg-BG" sz="1650" dirty="0" smtClean="0"/>
              <a:t>Нарушението на сигурността възниква, когато данните, за които отговаря НСА са засегнати от инцидент, в резултат на който се нарушава поверителността, наличието или целостта им. Ако това се </a:t>
            </a:r>
            <a:r>
              <a:rPr lang="bg-BG" sz="1650" dirty="0" smtClean="0"/>
              <a:t>случи </a:t>
            </a:r>
            <a:r>
              <a:rPr lang="bg-BG" sz="1650" dirty="0" smtClean="0"/>
              <a:t>и има опасност нарушението да представлява риск за правата и свободите на дадено лице, трябва да бъде уведомена Комисията за защита на личните данни без ненужно забавяне и най-късно до 72 часа, след узнаване на нарушението. При наличие на висок риск за правата и свободите на субектите на данни, същите следва също да бъдат уведомени.</a:t>
            </a:r>
          </a:p>
          <a:p>
            <a:pPr algn="just">
              <a:buNone/>
            </a:pPr>
            <a:r>
              <a:rPr lang="bg-BG" sz="1650" dirty="0" smtClean="0"/>
              <a:t>		Незабавно след узнаването служителите трябва да уведомят за това Длъжностното лице по защита на данните.</a:t>
            </a:r>
          </a:p>
          <a:p>
            <a:pPr algn="just">
              <a:buNone/>
            </a:pPr>
            <a:r>
              <a:rPr lang="bg-BG" sz="1650" dirty="0" smtClean="0"/>
              <a:t>		Примери за нарушения на сигурността:</a:t>
            </a:r>
          </a:p>
          <a:p>
            <a:pPr algn="just">
              <a:buFont typeface="Wingdings" pitchFamily="2" charset="2"/>
              <a:buChar char="ü"/>
            </a:pPr>
            <a:r>
              <a:rPr lang="bg-BG" sz="1650" dirty="0" smtClean="0"/>
              <a:t>Случайно изгубени документи;</a:t>
            </a:r>
          </a:p>
          <a:p>
            <a:pPr algn="just">
              <a:buFont typeface="Wingdings" pitchFamily="2" charset="2"/>
              <a:buChar char="ü"/>
            </a:pPr>
            <a:r>
              <a:rPr lang="bg-BG" sz="1650" dirty="0" smtClean="0"/>
              <a:t>Грешно изпратен емайл;</a:t>
            </a:r>
          </a:p>
          <a:p>
            <a:pPr algn="just">
              <a:buFont typeface="Wingdings" pitchFamily="2" charset="2"/>
              <a:buChar char="ü"/>
            </a:pPr>
            <a:r>
              <a:rPr lang="bg-BG" sz="1650" dirty="0" smtClean="0"/>
              <a:t>Умишлено откраднати документи и др.</a:t>
            </a:r>
            <a:endParaRPr lang="bg-BG" sz="16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smtClean="0"/>
              <a:t>Права на субектите на лични данни</a:t>
            </a:r>
            <a:endParaRPr lang="bg-BG" dirty="0"/>
          </a:p>
        </p:txBody>
      </p:sp>
      <p:sp>
        <p:nvSpPr>
          <p:cNvPr id="3" name="Контейнер за съдържание 2"/>
          <p:cNvSpPr>
            <a:spLocks noGrp="1"/>
          </p:cNvSpPr>
          <p:nvPr>
            <p:ph sz="quarter" idx="1"/>
          </p:nvPr>
        </p:nvSpPr>
        <p:spPr/>
        <p:txBody>
          <a:bodyPr/>
          <a:lstStyle/>
          <a:p>
            <a:pPr marL="457200" indent="-457200">
              <a:buNone/>
            </a:pPr>
            <a:r>
              <a:rPr lang="bg-BG" i="1" dirty="0" smtClean="0"/>
              <a:t>1.Информираност:</a:t>
            </a:r>
          </a:p>
          <a:p>
            <a:pPr marL="457200" indent="-457200">
              <a:buFont typeface="+mj-lt"/>
              <a:buAutoNum type="arabicPeriod"/>
            </a:pPr>
            <a:endParaRPr lang="bg-BG" i="1" dirty="0" smtClean="0"/>
          </a:p>
          <a:p>
            <a:pPr marL="457200" indent="-457200" algn="just">
              <a:buNone/>
            </a:pPr>
            <a:r>
              <a:rPr lang="bg-BG" sz="1800" dirty="0" smtClean="0"/>
              <a:t>		</a:t>
            </a:r>
            <a:r>
              <a:rPr lang="bg-BG" sz="2000" dirty="0" smtClean="0"/>
              <a:t>Информираността е съществена характеристика на законодателството, която има за цел да създава доверие в процесите на </a:t>
            </a:r>
            <a:r>
              <a:rPr lang="bg-BG" sz="2000" dirty="0" smtClean="0"/>
              <a:t>администратора, </a:t>
            </a:r>
            <a:r>
              <a:rPr lang="bg-BG" sz="2000" dirty="0" smtClean="0"/>
              <a:t>дава възможност на субектите да ги разберат и ако е необходимо да ги оспорят. Това е израз на принципа за справедливост по отношение на обработването на лични данни. Информираността е предпоставка и за спазване на принципа на отчетност при обработване на личните данни.</a:t>
            </a:r>
            <a:endParaRPr lang="bg-BG"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Еркер">
  <a:themeElements>
    <a:clrScheme name="Е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Е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Е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3106</TotalTime>
  <Words>979</Words>
  <Application>Microsoft Office PowerPoint</Application>
  <PresentationFormat>Презентация на цял екран (4:3)</PresentationFormat>
  <Paragraphs>111</Paragraphs>
  <Slides>16</Slides>
  <Notes>0</Notes>
  <HiddenSlides>1</HiddenSlides>
  <MMClips>0</MMClips>
  <ScaleCrop>false</ScaleCrop>
  <HeadingPairs>
    <vt:vector size="4" baseType="variant">
      <vt:variant>
        <vt:lpstr>Тема</vt:lpstr>
      </vt:variant>
      <vt:variant>
        <vt:i4>1</vt:i4>
      </vt:variant>
      <vt:variant>
        <vt:lpstr>Заглавия на слайдовете</vt:lpstr>
      </vt:variant>
      <vt:variant>
        <vt:i4>16</vt:i4>
      </vt:variant>
    </vt:vector>
  </HeadingPairs>
  <TitlesOfParts>
    <vt:vector size="17" baseType="lpstr">
      <vt:lpstr>Еркер</vt:lpstr>
      <vt:lpstr>РЕГЛАМЕНТ (ЕС) 2016/679 НА ЕВРОПЕЙСКИЯ ПАРЛАМЕНТ И НА СЪВЕТА</vt:lpstr>
      <vt:lpstr>Лични данни  -  всяка информация, свързана с идентифицирането на физическо лице </vt:lpstr>
      <vt:lpstr>Примери за лични данни</vt:lpstr>
      <vt:lpstr>Специални категории лични данни:</vt:lpstr>
      <vt:lpstr>GDPR въведе някои официални дефиниции, с които  да се избегне ненужно оповестяване на лични данни:</vt:lpstr>
      <vt:lpstr>Слайд 6</vt:lpstr>
      <vt:lpstr>Принципите на GDPR в НСА “ВАСИЛ ЛЕВСКИ </vt:lpstr>
      <vt:lpstr>Нарушение на сигурността на личните данни</vt:lpstr>
      <vt:lpstr>Права на субектите на лични данни</vt:lpstr>
      <vt:lpstr>2. Право на достъп</vt:lpstr>
      <vt:lpstr>3. Право на коригиране </vt:lpstr>
      <vt:lpstr>4. Право да бъдеш забравен (право на изтриване)</vt:lpstr>
      <vt:lpstr>5. Право на ограничаване</vt:lpstr>
      <vt:lpstr>6. Право на преносимост</vt:lpstr>
      <vt:lpstr>7.Право на възражение</vt:lpstr>
      <vt:lpstr>Gdpr въведе  по-висок размер на санкциите при неспазване на законодателството, в областта на личните данни.Имуществената санкция може да достигне до 4 % от общия  годишен капитал  на юридическото лице, обработващо лични данни.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РЕГЛАМЕНТ (ЕС) 2016/679 НА ЕВРОПЕЙСКИЯ ПАРЛАМЕНТ И НА СЪВЕТА</dc:title>
  <dc:creator>Потребител</dc:creator>
  <cp:lastModifiedBy>Потребител</cp:lastModifiedBy>
  <cp:revision>51</cp:revision>
  <dcterms:created xsi:type="dcterms:W3CDTF">2021-09-06T13:46:55Z</dcterms:created>
  <dcterms:modified xsi:type="dcterms:W3CDTF">2021-09-08T17:34:33Z</dcterms:modified>
</cp:coreProperties>
</file>