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90660BB-A6F4-4824-BABD-CA1D6BAB55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Периодизация</a:t>
            </a:r>
            <a:endParaRPr lang="en-GB" dirty="0"/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4D36E622-F0A3-4782-9C41-56B02B7F3E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538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3CFBE01-700F-4993-A9B5-2711A437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Стабилизиращи </a:t>
            </a:r>
            <a:r>
              <a:rPr lang="bg-BG" dirty="0" err="1"/>
              <a:t>мезоцикли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B5D6785-7D43-43E6-81CB-16914C6CB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Стабилизиращи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</a:t>
            </a:r>
            <a:r>
              <a:rPr lang="ru-RU" dirty="0" err="1"/>
              <a:t>Обикновено</a:t>
            </a:r>
            <a:r>
              <a:rPr lang="ru-RU" dirty="0"/>
              <a:t> те </a:t>
            </a:r>
            <a:r>
              <a:rPr lang="ru-RU" dirty="0" err="1"/>
              <a:t>следват</a:t>
            </a:r>
            <a:r>
              <a:rPr lang="ru-RU" dirty="0"/>
              <a:t> </a:t>
            </a:r>
            <a:r>
              <a:rPr lang="ru-RU" dirty="0" err="1"/>
              <a:t>базови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 и </a:t>
            </a:r>
            <a:r>
              <a:rPr lang="ru-RU" dirty="0" err="1"/>
              <a:t>основната</a:t>
            </a:r>
            <a:r>
              <a:rPr lang="ru-RU" dirty="0"/>
              <a:t> им задача е да </a:t>
            </a:r>
            <a:r>
              <a:rPr lang="ru-RU" dirty="0" err="1"/>
              <a:t>стабилизират</a:t>
            </a:r>
            <a:r>
              <a:rPr lang="ru-RU" dirty="0"/>
              <a:t> и </a:t>
            </a:r>
            <a:r>
              <a:rPr lang="ru-RU" dirty="0" err="1"/>
              <a:t>разширят</a:t>
            </a:r>
            <a:r>
              <a:rPr lang="ru-RU" dirty="0"/>
              <a:t> </a:t>
            </a:r>
            <a:r>
              <a:rPr lang="ru-RU" dirty="0" err="1"/>
              <a:t>адаптационните</a:t>
            </a:r>
            <a:r>
              <a:rPr lang="ru-RU" dirty="0"/>
              <a:t> </a:t>
            </a:r>
            <a:r>
              <a:rPr lang="ru-RU" dirty="0" err="1"/>
              <a:t>промени</a:t>
            </a:r>
            <a:r>
              <a:rPr lang="ru-RU" dirty="0"/>
              <a:t> в организма на </a:t>
            </a:r>
            <a:r>
              <a:rPr lang="ru-RU" dirty="0" err="1"/>
              <a:t>спортиста</a:t>
            </a:r>
            <a:r>
              <a:rPr lang="ru-RU" dirty="0"/>
              <a:t>. </a:t>
            </a:r>
            <a:r>
              <a:rPr lang="ru-RU" dirty="0" err="1"/>
              <a:t>Характеризират</a:t>
            </a:r>
            <a:r>
              <a:rPr lang="ru-RU" dirty="0"/>
              <a:t> се </a:t>
            </a:r>
            <a:r>
              <a:rPr lang="ru-RU" dirty="0" err="1"/>
              <a:t>със</a:t>
            </a:r>
            <a:r>
              <a:rPr lang="ru-RU" dirty="0"/>
              <a:t> известно </a:t>
            </a:r>
            <a:r>
              <a:rPr lang="ru-RU" dirty="0" err="1"/>
              <a:t>намаляване</a:t>
            </a:r>
            <a:r>
              <a:rPr lang="ru-RU" dirty="0"/>
              <a:t> на </a:t>
            </a:r>
            <a:r>
              <a:rPr lang="ru-RU" dirty="0" err="1"/>
              <a:t>сумарното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и с </a:t>
            </a:r>
            <a:r>
              <a:rPr lang="ru-RU" dirty="0" err="1"/>
              <a:t>по-голямо</a:t>
            </a:r>
            <a:r>
              <a:rPr lang="ru-RU" dirty="0"/>
              <a:t> разнообразие на </a:t>
            </a:r>
            <a:r>
              <a:rPr lang="ru-RU" dirty="0" err="1"/>
              <a:t>тренировъчните</a:t>
            </a:r>
            <a:r>
              <a:rPr lang="ru-RU" dirty="0"/>
              <a:t> средства и </a:t>
            </a:r>
            <a:r>
              <a:rPr lang="ru-RU" dirty="0" err="1"/>
              <a:t>методи</a:t>
            </a:r>
            <a:r>
              <a:rPr lang="ru-RU" dirty="0"/>
              <a:t>. По </a:t>
            </a:r>
            <a:r>
              <a:rPr lang="ru-RU" dirty="0" err="1"/>
              <a:t>този</a:t>
            </a:r>
            <a:r>
              <a:rPr lang="ru-RU" dirty="0"/>
              <a:t> начин се </a:t>
            </a:r>
            <a:r>
              <a:rPr lang="ru-RU" dirty="0" err="1"/>
              <a:t>създават</a:t>
            </a:r>
            <a:r>
              <a:rPr lang="ru-RU" dirty="0"/>
              <a:t> условия за </a:t>
            </a:r>
            <a:r>
              <a:rPr lang="ru-RU" dirty="0" err="1"/>
              <a:t>целенасочена</a:t>
            </a:r>
            <a:r>
              <a:rPr lang="ru-RU" dirty="0"/>
              <a:t> трансформация на „</a:t>
            </a:r>
            <a:r>
              <a:rPr lang="ru-RU" dirty="0" err="1"/>
              <a:t>ефекта</a:t>
            </a:r>
            <a:r>
              <a:rPr lang="ru-RU" dirty="0"/>
              <a:t>” от </a:t>
            </a:r>
            <a:r>
              <a:rPr lang="ru-RU" dirty="0" err="1"/>
              <a:t>базовия</a:t>
            </a:r>
            <a:r>
              <a:rPr lang="ru-RU" dirty="0"/>
              <a:t> </a:t>
            </a:r>
            <a:r>
              <a:rPr lang="ru-RU" dirty="0" err="1"/>
              <a:t>мезоцикъл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36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7E8B2C2-837A-40F5-AFCF-B7FAE1B2F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err="1"/>
              <a:t>Предсъстезателни</a:t>
            </a:r>
            <a:r>
              <a:rPr lang="bg-BG" dirty="0"/>
              <a:t> </a:t>
            </a:r>
            <a:r>
              <a:rPr lang="bg-BG" dirty="0" err="1"/>
              <a:t>мезоцикли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EB0AAE8-BE3E-4085-8519-029D5DF32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 </a:t>
            </a:r>
            <a:r>
              <a:rPr lang="ru-RU" dirty="0" err="1"/>
              <a:t>Предсъстезателни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Чрез </a:t>
            </a:r>
            <a:r>
              <a:rPr lang="ru-RU" dirty="0" err="1"/>
              <a:t>тях</a:t>
            </a:r>
            <a:r>
              <a:rPr lang="ru-RU" dirty="0"/>
              <a:t> се </a:t>
            </a:r>
            <a:r>
              <a:rPr lang="ru-RU" dirty="0" err="1"/>
              <a:t>осъществява</a:t>
            </a:r>
            <a:r>
              <a:rPr lang="ru-RU" dirty="0"/>
              <a:t> </a:t>
            </a:r>
            <a:r>
              <a:rPr lang="ru-RU" dirty="0" err="1"/>
              <a:t>прехода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състезателните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В </a:t>
            </a:r>
            <a:r>
              <a:rPr lang="ru-RU" dirty="0" err="1"/>
              <a:t>зависимост</a:t>
            </a:r>
            <a:r>
              <a:rPr lang="ru-RU" dirty="0"/>
              <a:t> от </a:t>
            </a:r>
            <a:r>
              <a:rPr lang="ru-RU" dirty="0" err="1"/>
              <a:t>развитието</a:t>
            </a:r>
            <a:r>
              <a:rPr lang="ru-RU" dirty="0"/>
              <a:t> на </a:t>
            </a:r>
            <a:r>
              <a:rPr lang="ru-RU" dirty="0" err="1"/>
              <a:t>тренираността</a:t>
            </a:r>
            <a:r>
              <a:rPr lang="ru-RU" dirty="0"/>
              <a:t> те се </a:t>
            </a:r>
            <a:r>
              <a:rPr lang="ru-RU" dirty="0" err="1"/>
              <a:t>характеризират</a:t>
            </a:r>
            <a:r>
              <a:rPr lang="ru-RU" dirty="0"/>
              <a:t> с </a:t>
            </a:r>
            <a:r>
              <a:rPr lang="ru-RU" dirty="0" err="1"/>
              <a:t>по-голяма</a:t>
            </a:r>
            <a:r>
              <a:rPr lang="ru-RU" dirty="0"/>
              <a:t> динамика на </a:t>
            </a:r>
            <a:r>
              <a:rPr lang="ru-RU" dirty="0" err="1"/>
              <a:t>тренировъчните</a:t>
            </a:r>
            <a:r>
              <a:rPr lang="ru-RU" dirty="0"/>
              <a:t> </a:t>
            </a:r>
            <a:r>
              <a:rPr lang="ru-RU" dirty="0" err="1"/>
              <a:t>натовравания</a:t>
            </a:r>
            <a:r>
              <a:rPr lang="ru-RU" dirty="0"/>
              <a:t>, чрез </a:t>
            </a:r>
            <a:r>
              <a:rPr lang="ru-RU" dirty="0" err="1"/>
              <a:t>използване</a:t>
            </a:r>
            <a:r>
              <a:rPr lang="ru-RU" dirty="0"/>
              <a:t> на </a:t>
            </a:r>
            <a:r>
              <a:rPr lang="ru-RU" dirty="0" err="1"/>
              <a:t>специалноподготовителни</a:t>
            </a:r>
            <a:r>
              <a:rPr lang="ru-RU" dirty="0"/>
              <a:t> и </a:t>
            </a:r>
            <a:r>
              <a:rPr lang="ru-RU" dirty="0" err="1"/>
              <a:t>състезателни</a:t>
            </a:r>
            <a:r>
              <a:rPr lang="ru-RU" dirty="0"/>
              <a:t> упражнения, за да се </a:t>
            </a:r>
            <a:r>
              <a:rPr lang="ru-RU" dirty="0" err="1"/>
              <a:t>осигури</a:t>
            </a:r>
            <a:r>
              <a:rPr lang="ru-RU" dirty="0"/>
              <a:t> </a:t>
            </a:r>
            <a:r>
              <a:rPr lang="ru-RU" dirty="0" err="1"/>
              <a:t>необходимата</a:t>
            </a:r>
            <a:r>
              <a:rPr lang="ru-RU" dirty="0"/>
              <a:t> адаптация на </a:t>
            </a:r>
            <a:r>
              <a:rPr lang="ru-RU" dirty="0" err="1"/>
              <a:t>спортиста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конкретните</a:t>
            </a:r>
            <a:r>
              <a:rPr lang="ru-RU" dirty="0"/>
              <a:t> условия на </a:t>
            </a:r>
            <a:r>
              <a:rPr lang="ru-RU" dirty="0" err="1"/>
              <a:t>състезанието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956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F55628B-BDA8-4653-8832-E763BC972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Състезателни </a:t>
            </a:r>
            <a:r>
              <a:rPr lang="bg-BG" dirty="0" err="1"/>
              <a:t>мезоцикли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67A85CE-EEEE-4E12-B36B-FCDEAC2E3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  </a:t>
            </a:r>
            <a:r>
              <a:rPr lang="ru-RU" dirty="0" err="1"/>
              <a:t>Състезателни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</a:t>
            </a:r>
            <a:r>
              <a:rPr lang="ru-RU" dirty="0" err="1"/>
              <a:t>Техният</a:t>
            </a:r>
            <a:r>
              <a:rPr lang="ru-RU" dirty="0"/>
              <a:t> </a:t>
            </a:r>
            <a:r>
              <a:rPr lang="ru-RU" dirty="0" err="1"/>
              <a:t>брой</a:t>
            </a:r>
            <a:r>
              <a:rPr lang="ru-RU" dirty="0"/>
              <a:t>, структура и </a:t>
            </a:r>
            <a:r>
              <a:rPr lang="ru-RU" dirty="0" err="1"/>
              <a:t>съдържание</a:t>
            </a:r>
            <a:r>
              <a:rPr lang="ru-RU" dirty="0"/>
              <a:t>  се определят от </a:t>
            </a:r>
            <a:r>
              <a:rPr lang="ru-RU" dirty="0" err="1"/>
              <a:t>спецификата</a:t>
            </a:r>
            <a:r>
              <a:rPr lang="ru-RU" dirty="0"/>
              <a:t> на </a:t>
            </a:r>
            <a:r>
              <a:rPr lang="ru-RU" dirty="0" err="1"/>
              <a:t>съответния</a:t>
            </a:r>
            <a:r>
              <a:rPr lang="ru-RU" dirty="0"/>
              <a:t> спорт или дисциплина, </a:t>
            </a:r>
            <a:r>
              <a:rPr lang="ru-RU" dirty="0" err="1"/>
              <a:t>особеностите</a:t>
            </a:r>
            <a:r>
              <a:rPr lang="ru-RU" dirty="0"/>
              <a:t> на </a:t>
            </a:r>
            <a:r>
              <a:rPr lang="ru-RU" dirty="0" err="1"/>
              <a:t>спортния</a:t>
            </a:r>
            <a:r>
              <a:rPr lang="ru-RU" dirty="0"/>
              <a:t> </a:t>
            </a:r>
            <a:r>
              <a:rPr lang="ru-RU" dirty="0" err="1"/>
              <a:t>календар</a:t>
            </a:r>
            <a:r>
              <a:rPr lang="ru-RU" dirty="0"/>
              <a:t> и </a:t>
            </a:r>
            <a:r>
              <a:rPr lang="ru-RU" dirty="0" err="1"/>
              <a:t>квалификацията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. В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смисъл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възможни</a:t>
            </a:r>
            <a:r>
              <a:rPr lang="ru-RU" dirty="0"/>
              <a:t> </a:t>
            </a:r>
            <a:r>
              <a:rPr lang="ru-RU" dirty="0" err="1"/>
              <a:t>големи</a:t>
            </a:r>
            <a:r>
              <a:rPr lang="ru-RU" dirty="0"/>
              <a:t> различия между два </a:t>
            </a:r>
            <a:r>
              <a:rPr lang="ru-RU" dirty="0" err="1"/>
              <a:t>състезателни</a:t>
            </a:r>
            <a:r>
              <a:rPr lang="ru-RU" dirty="0"/>
              <a:t> </a:t>
            </a:r>
            <a:r>
              <a:rPr lang="ru-RU" dirty="0" err="1"/>
              <a:t>мезоцикъла</a:t>
            </a:r>
            <a:r>
              <a:rPr lang="ru-RU" dirty="0"/>
              <a:t> от един и </a:t>
            </a:r>
            <a:r>
              <a:rPr lang="ru-RU" dirty="0" err="1"/>
              <a:t>същ</a:t>
            </a:r>
            <a:r>
              <a:rPr lang="ru-RU" dirty="0"/>
              <a:t> спорт. </a:t>
            </a:r>
            <a:r>
              <a:rPr lang="ru-RU" dirty="0" err="1"/>
              <a:t>Така</a:t>
            </a:r>
            <a:r>
              <a:rPr lang="ru-RU" dirty="0"/>
              <a:t> например при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 се </a:t>
            </a:r>
            <a:r>
              <a:rPr lang="ru-RU" dirty="0" err="1"/>
              <a:t>провеждат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по </a:t>
            </a:r>
            <a:r>
              <a:rPr lang="ru-RU" dirty="0" err="1"/>
              <a:t>кръгова</a:t>
            </a:r>
            <a:r>
              <a:rPr lang="ru-RU" dirty="0"/>
              <a:t> система с </a:t>
            </a:r>
            <a:r>
              <a:rPr lang="ru-RU" dirty="0" err="1"/>
              <a:t>една</a:t>
            </a:r>
            <a:r>
              <a:rPr lang="ru-RU" dirty="0"/>
              <a:t> </a:t>
            </a:r>
            <a:r>
              <a:rPr lang="ru-RU" dirty="0" err="1"/>
              <a:t>официална</a:t>
            </a:r>
            <a:r>
              <a:rPr lang="ru-RU" dirty="0"/>
              <a:t> </a:t>
            </a:r>
            <a:r>
              <a:rPr lang="ru-RU" dirty="0" err="1"/>
              <a:t>среща</a:t>
            </a:r>
            <a:r>
              <a:rPr lang="ru-RU" dirty="0"/>
              <a:t> в </a:t>
            </a:r>
            <a:r>
              <a:rPr lang="ru-RU" dirty="0" err="1"/>
              <a:t>седмицата</a:t>
            </a:r>
            <a:r>
              <a:rPr lang="ru-RU" dirty="0"/>
              <a:t>, </a:t>
            </a:r>
            <a:r>
              <a:rPr lang="ru-RU" dirty="0" err="1"/>
              <a:t>както</a:t>
            </a:r>
            <a:r>
              <a:rPr lang="ru-RU" dirty="0"/>
              <a:t> и </a:t>
            </a:r>
            <a:r>
              <a:rPr lang="ru-RU" dirty="0" err="1"/>
              <a:t>продължителни</a:t>
            </a:r>
            <a:r>
              <a:rPr lang="ru-RU" dirty="0"/>
              <a:t> </a:t>
            </a:r>
            <a:r>
              <a:rPr lang="ru-RU" dirty="0" err="1"/>
              <a:t>турнири</a:t>
            </a:r>
            <a:r>
              <a:rPr lang="ru-RU" dirty="0"/>
              <a:t> – до 8-10 дни. </a:t>
            </a:r>
            <a:r>
              <a:rPr lang="ru-RU" dirty="0" err="1"/>
              <a:t>Това</a:t>
            </a:r>
            <a:r>
              <a:rPr lang="ru-RU" dirty="0"/>
              <a:t> е характерно и за бокса, </a:t>
            </a:r>
            <a:r>
              <a:rPr lang="ru-RU" dirty="0" err="1"/>
              <a:t>борбата</a:t>
            </a:r>
            <a:r>
              <a:rPr lang="ru-RU" dirty="0"/>
              <a:t> и др. </a:t>
            </a:r>
            <a:r>
              <a:rPr lang="ru-RU" dirty="0" err="1"/>
              <a:t>спортове</a:t>
            </a:r>
            <a:r>
              <a:rPr lang="ru-RU" dirty="0"/>
              <a:t>. Очевидно е, че в </a:t>
            </a:r>
            <a:r>
              <a:rPr lang="ru-RU" dirty="0" err="1"/>
              <a:t>тези</a:t>
            </a:r>
            <a:r>
              <a:rPr lang="ru-RU" dirty="0"/>
              <a:t> случаи </a:t>
            </a:r>
            <a:r>
              <a:rPr lang="ru-RU" dirty="0" err="1"/>
              <a:t>съответните</a:t>
            </a:r>
            <a:r>
              <a:rPr lang="ru-RU" dirty="0"/>
              <a:t> </a:t>
            </a:r>
            <a:r>
              <a:rPr lang="ru-RU" dirty="0" err="1"/>
              <a:t>състезателни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различна </a:t>
            </a:r>
            <a:r>
              <a:rPr lang="ru-RU" dirty="0" err="1"/>
              <a:t>продължителност</a:t>
            </a:r>
            <a:r>
              <a:rPr lang="ru-RU" dirty="0"/>
              <a:t>, структура и </a:t>
            </a:r>
            <a:r>
              <a:rPr lang="ru-RU" dirty="0" err="1"/>
              <a:t>съдържание</a:t>
            </a:r>
            <a:r>
              <a:rPr lang="ru-RU" dirty="0"/>
              <a:t>. </a:t>
            </a:r>
            <a:r>
              <a:rPr lang="ru-RU" dirty="0" err="1"/>
              <a:t>Главна</a:t>
            </a:r>
            <a:r>
              <a:rPr lang="ru-RU" dirty="0"/>
              <a:t> задача в </a:t>
            </a:r>
            <a:r>
              <a:rPr lang="ru-RU" dirty="0" err="1"/>
              <a:t>състезателния</a:t>
            </a:r>
            <a:r>
              <a:rPr lang="ru-RU" dirty="0"/>
              <a:t> </a:t>
            </a:r>
            <a:r>
              <a:rPr lang="ru-RU" dirty="0" err="1"/>
              <a:t>мезоцикъл</a:t>
            </a:r>
            <a:r>
              <a:rPr lang="ru-RU" dirty="0"/>
              <a:t> е да се </a:t>
            </a:r>
            <a:r>
              <a:rPr lang="ru-RU" dirty="0" err="1"/>
              <a:t>изяви</a:t>
            </a:r>
            <a:r>
              <a:rPr lang="ru-RU" dirty="0"/>
              <a:t> </a:t>
            </a:r>
            <a:r>
              <a:rPr lang="ru-RU" dirty="0" err="1"/>
              <a:t>най-пълно</a:t>
            </a:r>
            <a:r>
              <a:rPr lang="ru-RU" dirty="0"/>
              <a:t> </a:t>
            </a:r>
            <a:r>
              <a:rPr lang="ru-RU" dirty="0" err="1"/>
              <a:t>спортиста</a:t>
            </a:r>
            <a:r>
              <a:rPr lang="ru-RU" dirty="0"/>
              <a:t> в хода на </a:t>
            </a:r>
            <a:r>
              <a:rPr lang="ru-RU" dirty="0" err="1"/>
              <a:t>състезанието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2190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FC252E9-F1D6-4575-A531-62AFF70B7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Междинни </a:t>
            </a:r>
            <a:r>
              <a:rPr lang="bg-BG" dirty="0" err="1"/>
              <a:t>мезоцикли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CD11C6B-CBB3-47F3-A3B3-9BA7737FB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Междинни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</a:t>
            </a:r>
            <a:r>
              <a:rPr lang="ru-RU" dirty="0" err="1"/>
              <a:t>Срещат</a:t>
            </a:r>
            <a:r>
              <a:rPr lang="ru-RU" dirty="0"/>
              <a:t> се </a:t>
            </a:r>
            <a:r>
              <a:rPr lang="ru-RU" dirty="0" err="1"/>
              <a:t>най-често</a:t>
            </a:r>
            <a:r>
              <a:rPr lang="ru-RU" dirty="0"/>
              <a:t>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състезателният</a:t>
            </a:r>
            <a:r>
              <a:rPr lang="ru-RU" dirty="0"/>
              <a:t> период </a:t>
            </a:r>
            <a:r>
              <a:rPr lang="ru-RU" dirty="0" err="1"/>
              <a:t>продължава</a:t>
            </a:r>
            <a:r>
              <a:rPr lang="ru-RU" dirty="0"/>
              <a:t> 4-5 </a:t>
            </a:r>
            <a:r>
              <a:rPr lang="ru-RU" dirty="0" err="1"/>
              <a:t>месеца</a:t>
            </a:r>
            <a:r>
              <a:rPr lang="ru-RU" dirty="0"/>
              <a:t> или в </a:t>
            </a:r>
            <a:r>
              <a:rPr lang="ru-RU" dirty="0" err="1"/>
              <a:t>случаите</a:t>
            </a:r>
            <a:r>
              <a:rPr lang="ru-RU" dirty="0"/>
              <a:t>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главните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разположени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интервали</a:t>
            </a:r>
            <a:r>
              <a:rPr lang="ru-RU" dirty="0"/>
              <a:t> от 20 и </a:t>
            </a:r>
            <a:r>
              <a:rPr lang="ru-RU" dirty="0" err="1"/>
              <a:t>повече</a:t>
            </a:r>
            <a:r>
              <a:rPr lang="ru-RU" dirty="0"/>
              <a:t> дни (характерно за </a:t>
            </a:r>
            <a:r>
              <a:rPr lang="ru-RU" dirty="0" err="1"/>
              <a:t>турнирните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2555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E140685-47CA-4282-962D-9059C9EC2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Разтоварващи </a:t>
            </a:r>
            <a:r>
              <a:rPr lang="bg-BG" dirty="0" err="1"/>
              <a:t>мезоцикли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EF75E17-9E12-45CF-B038-F0393FF33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Разтоварващи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</a:t>
            </a:r>
            <a:r>
              <a:rPr lang="ru-RU" dirty="0" err="1"/>
              <a:t>Характеризират</a:t>
            </a:r>
            <a:r>
              <a:rPr lang="ru-RU" dirty="0"/>
              <a:t> се с </a:t>
            </a:r>
            <a:r>
              <a:rPr lang="ru-RU" dirty="0" err="1"/>
              <a:t>намаляване</a:t>
            </a:r>
            <a:r>
              <a:rPr lang="ru-RU" dirty="0"/>
              <a:t> на </a:t>
            </a:r>
            <a:r>
              <a:rPr lang="ru-RU" dirty="0" err="1"/>
              <a:t>сумарното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и с </a:t>
            </a:r>
            <a:r>
              <a:rPr lang="ru-RU" dirty="0" err="1"/>
              <a:t>промяна</a:t>
            </a:r>
            <a:r>
              <a:rPr lang="ru-RU" dirty="0"/>
              <a:t> в характера на </a:t>
            </a:r>
            <a:r>
              <a:rPr lang="ru-RU" dirty="0" err="1"/>
              <a:t>тренировъчните</a:t>
            </a:r>
            <a:r>
              <a:rPr lang="ru-RU" dirty="0"/>
              <a:t> средства и </a:t>
            </a:r>
            <a:r>
              <a:rPr lang="ru-RU" dirty="0" err="1"/>
              <a:t>методи</a:t>
            </a:r>
            <a:r>
              <a:rPr lang="ru-RU" dirty="0"/>
              <a:t>. </a:t>
            </a:r>
            <a:r>
              <a:rPr lang="ru-RU" dirty="0" err="1"/>
              <a:t>Разтоварващите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 се </a:t>
            </a:r>
            <a:r>
              <a:rPr lang="ru-RU" dirty="0" err="1"/>
              <a:t>прилагат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състезателния</a:t>
            </a:r>
            <a:r>
              <a:rPr lang="ru-RU" dirty="0"/>
              <a:t> период (при </a:t>
            </a:r>
            <a:r>
              <a:rPr lang="ru-RU" dirty="0" err="1"/>
              <a:t>едноциклична</a:t>
            </a:r>
            <a:r>
              <a:rPr lang="ru-RU" dirty="0"/>
              <a:t> периодизация след </a:t>
            </a:r>
            <a:r>
              <a:rPr lang="ru-RU" dirty="0" err="1"/>
              <a:t>първия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). За 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спортове</a:t>
            </a:r>
            <a:r>
              <a:rPr lang="ru-RU" dirty="0"/>
              <a:t> </a:t>
            </a:r>
            <a:r>
              <a:rPr lang="ru-RU" dirty="0" err="1"/>
              <a:t>такъв</a:t>
            </a:r>
            <a:r>
              <a:rPr lang="ru-RU" dirty="0"/>
              <a:t> </a:t>
            </a:r>
            <a:r>
              <a:rPr lang="ru-RU" dirty="0" err="1"/>
              <a:t>мезоцикъл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замести </a:t>
            </a:r>
            <a:r>
              <a:rPr lang="ru-RU" dirty="0" err="1"/>
              <a:t>преходния</a:t>
            </a:r>
            <a:r>
              <a:rPr lang="ru-RU" dirty="0"/>
              <a:t> период (при </a:t>
            </a:r>
            <a:r>
              <a:rPr lang="ru-RU" dirty="0" err="1"/>
              <a:t>двуциклична</a:t>
            </a:r>
            <a:r>
              <a:rPr lang="ru-RU" dirty="0"/>
              <a:t> периодизация).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151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156F2B4-B5E5-4D39-A892-B788B4BE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Микроцикли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8E3117B-59BD-4FD1-96A0-9AAE6E47E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err="1"/>
              <a:t>Вработващи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. </a:t>
            </a:r>
            <a:r>
              <a:rPr lang="ru-RU" dirty="0" err="1"/>
              <a:t>Тяхното</a:t>
            </a:r>
            <a:r>
              <a:rPr lang="ru-RU" dirty="0"/>
              <a:t> предназначение е да </a:t>
            </a:r>
            <a:r>
              <a:rPr lang="ru-RU" dirty="0" err="1"/>
              <a:t>подготвят</a:t>
            </a:r>
            <a:r>
              <a:rPr lang="ru-RU" dirty="0"/>
              <a:t> </a:t>
            </a:r>
            <a:r>
              <a:rPr lang="ru-RU" dirty="0" err="1"/>
              <a:t>състезателя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ново, </a:t>
            </a:r>
            <a:r>
              <a:rPr lang="ru-RU" dirty="0" err="1"/>
              <a:t>по-високо</a:t>
            </a:r>
            <a:r>
              <a:rPr lang="ru-RU" dirty="0"/>
              <a:t> </a:t>
            </a:r>
            <a:r>
              <a:rPr lang="ru-RU" dirty="0" err="1"/>
              <a:t>равнище</a:t>
            </a:r>
            <a:r>
              <a:rPr lang="ru-RU" dirty="0"/>
              <a:t> на </a:t>
            </a:r>
            <a:r>
              <a:rPr lang="ru-RU" dirty="0" err="1"/>
              <a:t>работоспособност</a:t>
            </a:r>
            <a:r>
              <a:rPr lang="ru-RU" dirty="0"/>
              <a:t> чрез постепенно </a:t>
            </a:r>
            <a:r>
              <a:rPr lang="ru-RU" dirty="0" err="1"/>
              <a:t>увеличаване</a:t>
            </a:r>
            <a:r>
              <a:rPr lang="ru-RU" dirty="0"/>
              <a:t> на </a:t>
            </a:r>
            <a:r>
              <a:rPr lang="ru-RU" dirty="0" err="1"/>
              <a:t>силата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</a:t>
            </a:r>
            <a:r>
              <a:rPr lang="ru-RU" dirty="0" err="1"/>
              <a:t>натоварвания</a:t>
            </a:r>
            <a:r>
              <a:rPr lang="ru-RU" dirty="0"/>
              <a:t>. </a:t>
            </a:r>
            <a:r>
              <a:rPr lang="ru-RU" dirty="0" err="1"/>
              <a:t>Характеризират</a:t>
            </a:r>
            <a:r>
              <a:rPr lang="ru-RU" dirty="0"/>
              <a:t> се с </a:t>
            </a:r>
            <a:r>
              <a:rPr lang="ru-RU" dirty="0" err="1"/>
              <a:t>невисок</a:t>
            </a:r>
            <a:r>
              <a:rPr lang="ru-RU" dirty="0"/>
              <a:t> </a:t>
            </a:r>
            <a:r>
              <a:rPr lang="ru-RU" dirty="0" err="1"/>
              <a:t>сумарен</a:t>
            </a:r>
            <a:r>
              <a:rPr lang="ru-RU" dirty="0"/>
              <a:t> </a:t>
            </a:r>
            <a:r>
              <a:rPr lang="ru-RU" dirty="0" err="1"/>
              <a:t>обем</a:t>
            </a:r>
            <a:r>
              <a:rPr lang="ru-RU" dirty="0"/>
              <a:t> и умерена </a:t>
            </a:r>
            <a:r>
              <a:rPr lang="ru-RU" dirty="0" err="1"/>
              <a:t>интензивност</a:t>
            </a:r>
            <a:r>
              <a:rPr lang="ru-RU" dirty="0"/>
              <a:t>, </a:t>
            </a:r>
            <a:r>
              <a:rPr lang="ru-RU" dirty="0" err="1"/>
              <a:t>която</a:t>
            </a:r>
            <a:r>
              <a:rPr lang="ru-RU" dirty="0"/>
              <a:t> </a:t>
            </a:r>
            <a:r>
              <a:rPr lang="ru-RU" dirty="0" err="1"/>
              <a:t>има</a:t>
            </a:r>
            <a:r>
              <a:rPr lang="ru-RU" dirty="0"/>
              <a:t> явно </a:t>
            </a:r>
            <a:r>
              <a:rPr lang="ru-RU" dirty="0" err="1"/>
              <a:t>изразен</a:t>
            </a:r>
            <a:r>
              <a:rPr lang="ru-RU" dirty="0"/>
              <a:t> вариативен характер. </a:t>
            </a:r>
            <a:r>
              <a:rPr lang="ru-RU" dirty="0" err="1"/>
              <a:t>Намират</a:t>
            </a:r>
            <a:r>
              <a:rPr lang="ru-RU" dirty="0"/>
              <a:t> </a:t>
            </a:r>
            <a:r>
              <a:rPr lang="ru-RU" dirty="0" err="1"/>
              <a:t>място</a:t>
            </a:r>
            <a:r>
              <a:rPr lang="ru-RU" dirty="0"/>
              <a:t> в </a:t>
            </a:r>
            <a:r>
              <a:rPr lang="ru-RU" dirty="0" err="1"/>
              <a:t>началните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на </a:t>
            </a:r>
            <a:r>
              <a:rPr lang="ru-RU" dirty="0" err="1"/>
              <a:t>годишния</a:t>
            </a:r>
            <a:r>
              <a:rPr lang="ru-RU" dirty="0"/>
              <a:t> </a:t>
            </a:r>
            <a:r>
              <a:rPr lang="ru-RU" dirty="0" err="1"/>
              <a:t>цикъл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42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4E0C417-CF5C-403E-96A9-B3D7CE37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Ударни микроцикли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CBDBAD4-7EC8-48AA-AC83-F86C6EF9D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 </a:t>
            </a:r>
            <a:r>
              <a:rPr lang="ru-RU" dirty="0" err="1"/>
              <a:t>Ударни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. </a:t>
            </a:r>
            <a:r>
              <a:rPr lang="ru-RU" dirty="0" err="1"/>
              <a:t>Характеризират</a:t>
            </a:r>
            <a:r>
              <a:rPr lang="ru-RU" dirty="0"/>
              <a:t> се с </a:t>
            </a:r>
            <a:r>
              <a:rPr lang="ru-RU" dirty="0" err="1"/>
              <a:t>високи</a:t>
            </a:r>
            <a:r>
              <a:rPr lang="ru-RU" dirty="0"/>
              <a:t> </a:t>
            </a:r>
            <a:r>
              <a:rPr lang="ru-RU" dirty="0" err="1"/>
              <a:t>стойности</a:t>
            </a:r>
            <a:r>
              <a:rPr lang="ru-RU" dirty="0"/>
              <a:t> на </a:t>
            </a:r>
            <a:r>
              <a:rPr lang="ru-RU" dirty="0" err="1"/>
              <a:t>тренировъчното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с </a:t>
            </a:r>
            <a:r>
              <a:rPr lang="ru-RU" dirty="0" err="1"/>
              <a:t>основна</a:t>
            </a:r>
            <a:r>
              <a:rPr lang="ru-RU" dirty="0"/>
              <a:t> задача – </a:t>
            </a:r>
            <a:r>
              <a:rPr lang="ru-RU" dirty="0" err="1"/>
              <a:t>рязко</a:t>
            </a:r>
            <a:r>
              <a:rPr lang="ru-RU" dirty="0"/>
              <a:t> </a:t>
            </a:r>
            <a:r>
              <a:rPr lang="ru-RU" dirty="0" err="1"/>
              <a:t>стимулиране</a:t>
            </a:r>
            <a:r>
              <a:rPr lang="ru-RU" dirty="0"/>
              <a:t> на </a:t>
            </a:r>
            <a:r>
              <a:rPr lang="ru-RU" dirty="0" err="1"/>
              <a:t>адаптационните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. </a:t>
            </a:r>
            <a:r>
              <a:rPr lang="ru-RU" dirty="0" err="1"/>
              <a:t>Заемат</a:t>
            </a:r>
            <a:r>
              <a:rPr lang="ru-RU" dirty="0"/>
              <a:t> </a:t>
            </a:r>
            <a:r>
              <a:rPr lang="ru-RU" dirty="0" err="1"/>
              <a:t>централно</a:t>
            </a:r>
            <a:r>
              <a:rPr lang="ru-RU" dirty="0"/>
              <a:t> </a:t>
            </a:r>
            <a:r>
              <a:rPr lang="ru-RU" dirty="0" err="1"/>
              <a:t>място</a:t>
            </a:r>
            <a:r>
              <a:rPr lang="ru-RU" dirty="0"/>
              <a:t> в </a:t>
            </a:r>
            <a:r>
              <a:rPr lang="ru-RU" dirty="0" err="1"/>
              <a:t>периодизацията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тренировка. </a:t>
            </a:r>
            <a:r>
              <a:rPr lang="ru-RU" dirty="0" err="1"/>
              <a:t>Биват</a:t>
            </a:r>
            <a:r>
              <a:rPr lang="ru-RU" dirty="0"/>
              <a:t> </a:t>
            </a:r>
            <a:r>
              <a:rPr lang="ru-RU" dirty="0" err="1"/>
              <a:t>общоподготвителни</a:t>
            </a:r>
            <a:r>
              <a:rPr lang="ru-RU" dirty="0"/>
              <a:t> и </a:t>
            </a:r>
            <a:r>
              <a:rPr lang="ru-RU" dirty="0" err="1"/>
              <a:t>специалноподготвителни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0394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3F462D3-4104-4793-B252-A9C718A41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Въвеждащи микроцикли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C7E1161-2F31-43D1-BD66-BE6A2F554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 </a:t>
            </a:r>
            <a:r>
              <a:rPr lang="ru-RU" dirty="0" err="1"/>
              <a:t>Въвеждащи</a:t>
            </a:r>
            <a:r>
              <a:rPr lang="ru-RU" dirty="0"/>
              <a:t> микро цикли. </a:t>
            </a:r>
            <a:r>
              <a:rPr lang="ru-RU" dirty="0" err="1"/>
              <a:t>Основното</a:t>
            </a:r>
            <a:r>
              <a:rPr lang="ru-RU" dirty="0"/>
              <a:t> им предназначение е да </a:t>
            </a:r>
            <a:r>
              <a:rPr lang="ru-RU" dirty="0" err="1"/>
              <a:t>въведат</a:t>
            </a:r>
            <a:r>
              <a:rPr lang="ru-RU" dirty="0"/>
              <a:t> по </a:t>
            </a:r>
            <a:r>
              <a:rPr lang="ru-RU" dirty="0" err="1"/>
              <a:t>най-добрия</a:t>
            </a:r>
            <a:r>
              <a:rPr lang="ru-RU" dirty="0"/>
              <a:t> начин </a:t>
            </a:r>
            <a:r>
              <a:rPr lang="ru-RU" dirty="0" err="1"/>
              <a:t>спортиста</a:t>
            </a:r>
            <a:r>
              <a:rPr lang="ru-RU" dirty="0"/>
              <a:t> в </a:t>
            </a:r>
            <a:r>
              <a:rPr lang="ru-RU" dirty="0" err="1"/>
              <a:t>предстоящите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 </a:t>
            </a:r>
            <a:r>
              <a:rPr lang="ru-RU" dirty="0" err="1"/>
              <a:t>Има</a:t>
            </a:r>
            <a:r>
              <a:rPr lang="ru-RU" dirty="0"/>
              <a:t>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варианти</a:t>
            </a:r>
            <a:r>
              <a:rPr lang="ru-RU" dirty="0"/>
              <a:t>: </a:t>
            </a:r>
          </a:p>
          <a:p>
            <a:r>
              <a:rPr lang="ru-RU" dirty="0"/>
              <a:t>■ </a:t>
            </a:r>
            <a:r>
              <a:rPr lang="ru-RU" dirty="0" err="1"/>
              <a:t>въвеждащ</a:t>
            </a:r>
            <a:r>
              <a:rPr lang="ru-RU" dirty="0"/>
              <a:t> </a:t>
            </a:r>
            <a:r>
              <a:rPr lang="ru-RU" dirty="0" err="1"/>
              <a:t>микроцикъл</a:t>
            </a:r>
            <a:r>
              <a:rPr lang="ru-RU" dirty="0"/>
              <a:t> с </a:t>
            </a:r>
            <a:r>
              <a:rPr lang="ru-RU" dirty="0" err="1"/>
              <a:t>възстановителен</a:t>
            </a:r>
            <a:r>
              <a:rPr lang="ru-RU" dirty="0"/>
              <a:t> характер; </a:t>
            </a:r>
          </a:p>
          <a:p>
            <a:r>
              <a:rPr lang="ru-RU" dirty="0"/>
              <a:t>■ </a:t>
            </a:r>
            <a:r>
              <a:rPr lang="ru-RU" dirty="0" err="1"/>
              <a:t>въвеждащ</a:t>
            </a:r>
            <a:r>
              <a:rPr lang="ru-RU" dirty="0"/>
              <a:t> </a:t>
            </a:r>
            <a:r>
              <a:rPr lang="ru-RU" dirty="0" err="1"/>
              <a:t>микроцикъл</a:t>
            </a:r>
            <a:r>
              <a:rPr lang="ru-RU" dirty="0"/>
              <a:t> с </a:t>
            </a:r>
            <a:r>
              <a:rPr lang="ru-RU" dirty="0" err="1"/>
              <a:t>тонизиращ</a:t>
            </a:r>
            <a:r>
              <a:rPr lang="ru-RU" dirty="0"/>
              <a:t> характер, </a:t>
            </a:r>
            <a:r>
              <a:rPr lang="ru-RU" dirty="0" err="1"/>
              <a:t>когато</a:t>
            </a:r>
            <a:r>
              <a:rPr lang="ru-RU" dirty="0"/>
              <a:t> е </a:t>
            </a:r>
            <a:r>
              <a:rPr lang="ru-RU" dirty="0" err="1"/>
              <a:t>налице</a:t>
            </a:r>
            <a:r>
              <a:rPr lang="ru-RU" dirty="0"/>
              <a:t> известно </a:t>
            </a:r>
            <a:r>
              <a:rPr lang="ru-RU" dirty="0" err="1"/>
              <a:t>спадане</a:t>
            </a:r>
            <a:r>
              <a:rPr lang="ru-RU" dirty="0"/>
              <a:t> на </a:t>
            </a:r>
            <a:r>
              <a:rPr lang="ru-RU" dirty="0" err="1"/>
              <a:t>физическия</a:t>
            </a:r>
            <a:r>
              <a:rPr lang="ru-RU" dirty="0"/>
              <a:t> или </a:t>
            </a:r>
            <a:r>
              <a:rPr lang="ru-RU" dirty="0" err="1"/>
              <a:t>психическия</a:t>
            </a:r>
            <a:r>
              <a:rPr lang="ru-RU" dirty="0"/>
              <a:t> тонус;</a:t>
            </a:r>
          </a:p>
          <a:p>
            <a:r>
              <a:rPr lang="ru-RU" dirty="0"/>
              <a:t> ■ </a:t>
            </a:r>
            <a:r>
              <a:rPr lang="ru-RU" dirty="0" err="1"/>
              <a:t>въвеждащи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 с </a:t>
            </a:r>
            <a:r>
              <a:rPr lang="ru-RU" dirty="0" err="1"/>
              <a:t>моделен</a:t>
            </a:r>
            <a:r>
              <a:rPr lang="ru-RU" dirty="0"/>
              <a:t> характер, в </a:t>
            </a:r>
            <a:r>
              <a:rPr lang="ru-RU" dirty="0" err="1"/>
              <a:t>случаите</a:t>
            </a:r>
            <a:r>
              <a:rPr lang="ru-RU" dirty="0"/>
              <a:t> </a:t>
            </a:r>
            <a:r>
              <a:rPr lang="ru-RU" dirty="0" err="1"/>
              <a:t>когато</a:t>
            </a:r>
            <a:r>
              <a:rPr lang="ru-RU" dirty="0"/>
              <a:t> е необходимо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предварително</a:t>
            </a:r>
            <a:r>
              <a:rPr lang="ru-RU" dirty="0"/>
              <a:t> </a:t>
            </a:r>
            <a:r>
              <a:rPr lang="ru-RU" dirty="0" err="1"/>
              <a:t>възпроизвеждане</a:t>
            </a:r>
            <a:r>
              <a:rPr lang="ru-RU" dirty="0"/>
              <a:t> (</a:t>
            </a:r>
            <a:r>
              <a:rPr lang="ru-RU" dirty="0" err="1"/>
              <a:t>моделиране</a:t>
            </a:r>
            <a:r>
              <a:rPr lang="ru-RU" dirty="0"/>
              <a:t>) на </a:t>
            </a:r>
            <a:r>
              <a:rPr lang="ru-RU" dirty="0" err="1"/>
              <a:t>предстоящите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или </a:t>
            </a:r>
            <a:r>
              <a:rPr lang="ru-RU" dirty="0" err="1"/>
              <a:t>отделни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от </a:t>
            </a:r>
            <a:r>
              <a:rPr lang="ru-RU" dirty="0" err="1"/>
              <a:t>тях</a:t>
            </a:r>
            <a:r>
              <a:rPr lang="ru-RU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361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8E985ED-A84A-4D5E-9D2A-C18BC129A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Възстановителни микроцикли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DA6D7AB-9CD7-47EE-A0E6-1685D576F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err="1"/>
              <a:t>Възстановителни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. </a:t>
            </a:r>
            <a:r>
              <a:rPr lang="ru-RU" dirty="0" err="1"/>
              <a:t>Характеризират</a:t>
            </a:r>
            <a:r>
              <a:rPr lang="ru-RU" dirty="0"/>
              <a:t> се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значително</a:t>
            </a:r>
            <a:r>
              <a:rPr lang="ru-RU" dirty="0"/>
              <a:t> </a:t>
            </a:r>
            <a:r>
              <a:rPr lang="ru-RU" dirty="0" err="1"/>
              <a:t>понижаване</a:t>
            </a:r>
            <a:r>
              <a:rPr lang="ru-RU" dirty="0"/>
              <a:t> на </a:t>
            </a:r>
            <a:r>
              <a:rPr lang="ru-RU" dirty="0" err="1"/>
              <a:t>сумарното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, </a:t>
            </a:r>
            <a:r>
              <a:rPr lang="ru-RU" dirty="0" err="1"/>
              <a:t>увеличаване</a:t>
            </a:r>
            <a:r>
              <a:rPr lang="ru-RU" dirty="0"/>
              <a:t> на </a:t>
            </a:r>
            <a:r>
              <a:rPr lang="ru-RU" dirty="0" err="1"/>
              <a:t>дните</a:t>
            </a:r>
            <a:r>
              <a:rPr lang="ru-RU" dirty="0"/>
              <a:t> на активен </a:t>
            </a:r>
            <a:r>
              <a:rPr lang="ru-RU" dirty="0" err="1"/>
              <a:t>отдих</a:t>
            </a:r>
            <a:r>
              <a:rPr lang="ru-RU" dirty="0"/>
              <a:t>, контрастна </a:t>
            </a:r>
            <a:r>
              <a:rPr lang="ru-RU" dirty="0" err="1"/>
              <a:t>смяна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средства и </a:t>
            </a:r>
            <a:r>
              <a:rPr lang="ru-RU" dirty="0" err="1"/>
              <a:t>условията</a:t>
            </a:r>
            <a:r>
              <a:rPr lang="ru-RU" dirty="0"/>
              <a:t>, в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провеждат</a:t>
            </a:r>
            <a:r>
              <a:rPr lang="ru-RU" dirty="0"/>
              <a:t> </a:t>
            </a:r>
            <a:r>
              <a:rPr lang="ru-RU" dirty="0" err="1"/>
              <a:t>заниманията</a:t>
            </a:r>
            <a:r>
              <a:rPr lang="ru-RU" dirty="0"/>
              <a:t>. </a:t>
            </a:r>
            <a:r>
              <a:rPr lang="ru-RU" dirty="0" err="1"/>
              <a:t>Прилагат</a:t>
            </a:r>
            <a:r>
              <a:rPr lang="ru-RU" dirty="0"/>
              <a:t> се </a:t>
            </a:r>
            <a:r>
              <a:rPr lang="ru-RU" dirty="0" err="1"/>
              <a:t>обикновено</a:t>
            </a:r>
            <a:r>
              <a:rPr lang="ru-RU" dirty="0"/>
              <a:t> след </a:t>
            </a:r>
            <a:r>
              <a:rPr lang="ru-RU" dirty="0" err="1"/>
              <a:t>високоинтензивни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или серия </a:t>
            </a:r>
            <a:r>
              <a:rPr lang="ru-RU" dirty="0" err="1"/>
              <a:t>ударни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130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09855D3-DA1E-43BD-B14E-E043224EB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Състезателни микроцикли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62EDE89-8494-4740-8FAB-FBCA0C29C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 </a:t>
            </a:r>
            <a:r>
              <a:rPr lang="ru-RU" dirty="0" err="1"/>
              <a:t>Състезателни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. </a:t>
            </a:r>
            <a:r>
              <a:rPr lang="ru-RU" dirty="0" err="1"/>
              <a:t>Тяхното</a:t>
            </a:r>
            <a:r>
              <a:rPr lang="ru-RU" dirty="0"/>
              <a:t> </a:t>
            </a:r>
            <a:r>
              <a:rPr lang="ru-RU" dirty="0" err="1"/>
              <a:t>основно</a:t>
            </a:r>
            <a:r>
              <a:rPr lang="ru-RU" dirty="0"/>
              <a:t> предназначение е да </a:t>
            </a:r>
            <a:r>
              <a:rPr lang="ru-RU" dirty="0" err="1"/>
              <a:t>създават</a:t>
            </a:r>
            <a:r>
              <a:rPr lang="ru-RU" dirty="0"/>
              <a:t> </a:t>
            </a:r>
            <a:r>
              <a:rPr lang="ru-RU" dirty="0" err="1"/>
              <a:t>оптимални</a:t>
            </a:r>
            <a:r>
              <a:rPr lang="ru-RU" dirty="0"/>
              <a:t> условия, за да се </a:t>
            </a:r>
            <a:r>
              <a:rPr lang="ru-RU" dirty="0" err="1"/>
              <a:t>постигнат</a:t>
            </a:r>
            <a:r>
              <a:rPr lang="ru-RU" dirty="0"/>
              <a:t> </a:t>
            </a:r>
            <a:r>
              <a:rPr lang="ru-RU" dirty="0" err="1"/>
              <a:t>високи</a:t>
            </a:r>
            <a:r>
              <a:rPr lang="ru-RU" dirty="0"/>
              <a:t> </a:t>
            </a:r>
            <a:r>
              <a:rPr lang="ru-RU" dirty="0" err="1"/>
              <a:t>резултати</a:t>
            </a:r>
            <a:r>
              <a:rPr lang="ru-RU" dirty="0"/>
              <a:t> по </a:t>
            </a:r>
            <a:r>
              <a:rPr lang="ru-RU" dirty="0" err="1"/>
              <a:t>време</a:t>
            </a:r>
            <a:r>
              <a:rPr lang="ru-RU" dirty="0"/>
              <a:t> на </a:t>
            </a:r>
            <a:r>
              <a:rPr lang="ru-RU" dirty="0" err="1"/>
              <a:t>основното</a:t>
            </a:r>
            <a:r>
              <a:rPr lang="ru-RU" dirty="0"/>
              <a:t> </a:t>
            </a:r>
            <a:r>
              <a:rPr lang="ru-RU" dirty="0" err="1"/>
              <a:t>състезание</a:t>
            </a:r>
            <a:r>
              <a:rPr lang="ru-RU" dirty="0"/>
              <a:t>. В </a:t>
            </a:r>
            <a:r>
              <a:rPr lang="ru-RU" dirty="0" err="1"/>
              <a:t>зависимост</a:t>
            </a:r>
            <a:r>
              <a:rPr lang="ru-RU" dirty="0"/>
              <a:t> от характера на </a:t>
            </a:r>
            <a:r>
              <a:rPr lang="ru-RU" dirty="0" err="1"/>
              <a:t>състезателната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и </a:t>
            </a:r>
            <a:r>
              <a:rPr lang="ru-RU" dirty="0" err="1"/>
              <a:t>особеностите</a:t>
            </a:r>
            <a:r>
              <a:rPr lang="ru-RU" dirty="0"/>
              <a:t> на </a:t>
            </a:r>
            <a:r>
              <a:rPr lang="ru-RU" dirty="0" err="1"/>
              <a:t>съответния</a:t>
            </a:r>
            <a:r>
              <a:rPr lang="ru-RU" dirty="0"/>
              <a:t> спорт,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строго специфична структура и </a:t>
            </a:r>
            <a:r>
              <a:rPr lang="ru-RU" dirty="0" err="1"/>
              <a:t>съдържание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например </a:t>
            </a:r>
            <a:r>
              <a:rPr lang="ru-RU" dirty="0" err="1"/>
              <a:t>съществуват</a:t>
            </a:r>
            <a:r>
              <a:rPr lang="ru-RU" dirty="0"/>
              <a:t> </a:t>
            </a:r>
            <a:r>
              <a:rPr lang="ru-RU" dirty="0" err="1"/>
              <a:t>седмични</a:t>
            </a:r>
            <a:r>
              <a:rPr lang="ru-RU" dirty="0"/>
              <a:t> </a:t>
            </a:r>
            <a:r>
              <a:rPr lang="ru-RU" dirty="0" err="1"/>
              <a:t>микроцикли</a:t>
            </a:r>
            <a:r>
              <a:rPr lang="ru-RU" dirty="0"/>
              <a:t> с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състезание</a:t>
            </a:r>
            <a:r>
              <a:rPr lang="ru-RU" dirty="0"/>
              <a:t>; с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главно</a:t>
            </a:r>
            <a:r>
              <a:rPr lang="ru-RU" dirty="0"/>
              <a:t> </a:t>
            </a:r>
            <a:r>
              <a:rPr lang="ru-RU" dirty="0" err="1"/>
              <a:t>състезание</a:t>
            </a:r>
            <a:r>
              <a:rPr lang="ru-RU" dirty="0"/>
              <a:t>, </a:t>
            </a:r>
            <a:r>
              <a:rPr lang="ru-RU" dirty="0" err="1"/>
              <a:t>предшествано</a:t>
            </a:r>
            <a:r>
              <a:rPr lang="ru-RU" dirty="0"/>
              <a:t> от </a:t>
            </a:r>
            <a:r>
              <a:rPr lang="ru-RU" dirty="0" err="1"/>
              <a:t>предварителни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(серии, </a:t>
            </a:r>
            <a:r>
              <a:rPr lang="ru-RU" dirty="0" err="1"/>
              <a:t>полуфинали</a:t>
            </a:r>
            <a:r>
              <a:rPr lang="ru-RU" dirty="0"/>
              <a:t> и пр.); с </a:t>
            </a:r>
            <a:r>
              <a:rPr lang="ru-RU" dirty="0" err="1"/>
              <a:t>няколко</a:t>
            </a:r>
            <a:r>
              <a:rPr lang="ru-RU" dirty="0"/>
              <a:t> </a:t>
            </a:r>
            <a:r>
              <a:rPr lang="ru-RU" dirty="0" err="1"/>
              <a:t>отговорни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(в </a:t>
            </a:r>
            <a:r>
              <a:rPr lang="ru-RU" dirty="0" err="1"/>
              <a:t>рамките</a:t>
            </a:r>
            <a:r>
              <a:rPr lang="ru-RU" dirty="0"/>
              <a:t> на един или два турнира). В </a:t>
            </a:r>
            <a:r>
              <a:rPr lang="ru-RU" dirty="0" err="1"/>
              <a:t>някои</a:t>
            </a:r>
            <a:r>
              <a:rPr lang="ru-RU" dirty="0"/>
              <a:t> случаи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възможни</a:t>
            </a:r>
            <a:r>
              <a:rPr lang="ru-RU" dirty="0"/>
              <a:t> по 2 и </a:t>
            </a:r>
            <a:r>
              <a:rPr lang="ru-RU" dirty="0" err="1"/>
              <a:t>повече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на </a:t>
            </a:r>
            <a:r>
              <a:rPr lang="ru-RU" dirty="0" err="1"/>
              <a:t>ден</a:t>
            </a:r>
            <a:r>
              <a:rPr lang="ru-RU" dirty="0"/>
              <a:t> (</a:t>
            </a:r>
            <a:r>
              <a:rPr lang="ru-RU" dirty="0" err="1"/>
              <a:t>борба</a:t>
            </a:r>
            <a:r>
              <a:rPr lang="ru-RU" dirty="0"/>
              <a:t>, </a:t>
            </a:r>
            <a:r>
              <a:rPr lang="ru-RU" dirty="0" err="1"/>
              <a:t>фехтовка</a:t>
            </a:r>
            <a:r>
              <a:rPr lang="ru-RU" dirty="0"/>
              <a:t> и др.).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894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EB65B35-5EDE-4D51-BAAE-374FD8841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Макроструктура на </a:t>
            </a:r>
            <a:r>
              <a:rPr lang="ru-RU" dirty="0" err="1"/>
              <a:t>тренировъчния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5FB1610-E665-49B4-9658-4B0B17B28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Особености</a:t>
            </a:r>
            <a:r>
              <a:rPr lang="ru-RU" dirty="0"/>
              <a:t> на </a:t>
            </a:r>
            <a:r>
              <a:rPr lang="ru-RU" dirty="0" err="1"/>
              <a:t>подготвителния</a:t>
            </a:r>
            <a:r>
              <a:rPr lang="ru-RU" dirty="0"/>
              <a:t> период </a:t>
            </a:r>
            <a:r>
              <a:rPr lang="ru-RU" dirty="0" err="1"/>
              <a:t>Подготвителният</a:t>
            </a:r>
            <a:r>
              <a:rPr lang="ru-RU" dirty="0"/>
              <a:t> период на </a:t>
            </a:r>
            <a:r>
              <a:rPr lang="ru-RU" dirty="0" err="1"/>
              <a:t>спортната</a:t>
            </a:r>
            <a:r>
              <a:rPr lang="ru-RU" dirty="0"/>
              <a:t> тренировка </a:t>
            </a:r>
            <a:r>
              <a:rPr lang="ru-RU" dirty="0" err="1"/>
              <a:t>продължава</a:t>
            </a:r>
            <a:r>
              <a:rPr lang="ru-RU" dirty="0"/>
              <a:t> от 3 до 4 </a:t>
            </a:r>
            <a:r>
              <a:rPr lang="ru-RU" dirty="0" err="1"/>
              <a:t>месеца</a:t>
            </a:r>
            <a:r>
              <a:rPr lang="ru-RU" dirty="0"/>
              <a:t>. </a:t>
            </a:r>
            <a:r>
              <a:rPr lang="ru-RU" dirty="0" err="1"/>
              <a:t>Решава</a:t>
            </a:r>
            <a:r>
              <a:rPr lang="ru-RU" dirty="0"/>
              <a:t> </a:t>
            </a:r>
            <a:r>
              <a:rPr lang="ru-RU" dirty="0" err="1"/>
              <a:t>основните</a:t>
            </a:r>
            <a:r>
              <a:rPr lang="ru-RU" dirty="0"/>
              <a:t> задачи на </a:t>
            </a:r>
            <a:r>
              <a:rPr lang="ru-RU" dirty="0" err="1"/>
              <a:t>подготовката</a:t>
            </a:r>
            <a:r>
              <a:rPr lang="ru-RU" dirty="0"/>
              <a:t>, </a:t>
            </a:r>
            <a:r>
              <a:rPr lang="ru-RU" dirty="0" err="1"/>
              <a:t>въз</a:t>
            </a:r>
            <a:r>
              <a:rPr lang="ru-RU" dirty="0"/>
              <a:t> основа на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се </a:t>
            </a:r>
            <a:r>
              <a:rPr lang="ru-RU" dirty="0" err="1"/>
              <a:t>формира</a:t>
            </a:r>
            <a:r>
              <a:rPr lang="ru-RU" dirty="0"/>
              <a:t> </a:t>
            </a:r>
            <a:r>
              <a:rPr lang="ru-RU" dirty="0" err="1"/>
              <a:t>специалната</a:t>
            </a:r>
            <a:r>
              <a:rPr lang="ru-RU" dirty="0"/>
              <a:t> адаптация (</a:t>
            </a:r>
            <a:r>
              <a:rPr lang="ru-RU" dirty="0" err="1"/>
              <a:t>тренираност</a:t>
            </a:r>
            <a:r>
              <a:rPr lang="ru-RU" dirty="0"/>
              <a:t> и </a:t>
            </a:r>
            <a:r>
              <a:rPr lang="ru-RU" dirty="0" err="1"/>
              <a:t>спортна</a:t>
            </a:r>
            <a:r>
              <a:rPr lang="ru-RU" dirty="0"/>
              <a:t> форма). Той се </a:t>
            </a:r>
            <a:r>
              <a:rPr lang="ru-RU" dirty="0" err="1"/>
              <a:t>разделя</a:t>
            </a:r>
            <a:r>
              <a:rPr lang="ru-RU" dirty="0"/>
              <a:t> на два </a:t>
            </a:r>
            <a:r>
              <a:rPr lang="ru-RU" dirty="0" err="1"/>
              <a:t>етапа</a:t>
            </a:r>
            <a:r>
              <a:rPr lang="ru-RU" dirty="0"/>
              <a:t>: </a:t>
            </a:r>
            <a:r>
              <a:rPr lang="ru-RU" dirty="0" err="1"/>
              <a:t>общоподготвителен</a:t>
            </a:r>
            <a:r>
              <a:rPr lang="ru-RU" dirty="0"/>
              <a:t> и </a:t>
            </a:r>
            <a:r>
              <a:rPr lang="ru-RU" dirty="0" err="1"/>
              <a:t>специалноподготвителен</a:t>
            </a:r>
            <a:r>
              <a:rPr lang="ru-RU" dirty="0"/>
              <a:t>. Общо </a:t>
            </a:r>
            <a:r>
              <a:rPr lang="ru-RU" dirty="0" err="1"/>
              <a:t>подготвителния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на </a:t>
            </a:r>
            <a:r>
              <a:rPr lang="ru-RU" dirty="0" err="1"/>
              <a:t>подготвителния</a:t>
            </a:r>
            <a:r>
              <a:rPr lang="ru-RU" dirty="0"/>
              <a:t> период</a:t>
            </a:r>
          </a:p>
          <a:p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специалноподготвителния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подготовката</a:t>
            </a:r>
            <a:r>
              <a:rPr lang="ru-RU" dirty="0"/>
              <a:t> на </a:t>
            </a:r>
            <a:r>
              <a:rPr lang="ru-RU" dirty="0" err="1"/>
              <a:t>спортиста</a:t>
            </a:r>
            <a:r>
              <a:rPr lang="ru-RU" dirty="0"/>
              <a:t> </a:t>
            </a:r>
            <a:r>
              <a:rPr lang="ru-RU" dirty="0" err="1"/>
              <a:t>придобива</a:t>
            </a:r>
            <a:r>
              <a:rPr lang="ru-RU" dirty="0"/>
              <a:t> </a:t>
            </a:r>
            <a:r>
              <a:rPr lang="ru-RU" dirty="0" err="1"/>
              <a:t>поизразена</a:t>
            </a:r>
            <a:r>
              <a:rPr lang="ru-RU" dirty="0"/>
              <a:t> </a:t>
            </a:r>
            <a:r>
              <a:rPr lang="ru-RU" dirty="0" err="1"/>
              <a:t>специална</a:t>
            </a:r>
            <a:r>
              <a:rPr lang="ru-RU" dirty="0"/>
              <a:t>  </a:t>
            </a:r>
            <a:r>
              <a:rPr lang="ru-RU" dirty="0" err="1"/>
              <a:t>насоченост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етапът</a:t>
            </a:r>
            <a:r>
              <a:rPr lang="ru-RU" dirty="0"/>
              <a:t> се </a:t>
            </a:r>
            <a:r>
              <a:rPr lang="ru-RU" dirty="0" err="1"/>
              <a:t>разделя</a:t>
            </a:r>
            <a:r>
              <a:rPr lang="ru-RU" dirty="0"/>
              <a:t> на 2-3 </a:t>
            </a:r>
            <a:r>
              <a:rPr lang="ru-RU" dirty="0" err="1"/>
              <a:t>мезоцикъла</a:t>
            </a:r>
            <a:r>
              <a:rPr lang="ru-RU" dirty="0"/>
              <a:t> с обща </a:t>
            </a:r>
            <a:r>
              <a:rPr lang="ru-RU" dirty="0" err="1"/>
              <a:t>продължителност</a:t>
            </a:r>
            <a:r>
              <a:rPr lang="ru-RU" dirty="0"/>
              <a:t> около 10–12 </a:t>
            </a:r>
            <a:r>
              <a:rPr lang="ru-RU" dirty="0" err="1"/>
              <a:t>седмици</a:t>
            </a:r>
            <a:r>
              <a:rPr lang="ru-RU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41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5EFC469-1103-474B-AAF2-65A55AA09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Особености на състезателния период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A1A92DE-0C82-4308-9CF0-5D1F425E9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</a:t>
            </a:r>
            <a:r>
              <a:rPr lang="ru-RU" dirty="0" err="1"/>
              <a:t>Особености</a:t>
            </a:r>
            <a:r>
              <a:rPr lang="ru-RU" dirty="0"/>
              <a:t> на </a:t>
            </a:r>
            <a:r>
              <a:rPr lang="ru-RU" dirty="0" err="1"/>
              <a:t>състезателния</a:t>
            </a:r>
            <a:r>
              <a:rPr lang="ru-RU" dirty="0"/>
              <a:t> период Той </a:t>
            </a:r>
            <a:r>
              <a:rPr lang="ru-RU" dirty="0" err="1"/>
              <a:t>има</a:t>
            </a:r>
            <a:r>
              <a:rPr lang="ru-RU" dirty="0"/>
              <a:t> </a:t>
            </a:r>
            <a:r>
              <a:rPr lang="ru-RU" dirty="0" err="1"/>
              <a:t>продължителност</a:t>
            </a:r>
            <a:r>
              <a:rPr lang="ru-RU" dirty="0"/>
              <a:t> 4–5 </a:t>
            </a:r>
            <a:r>
              <a:rPr lang="ru-RU" dirty="0" err="1"/>
              <a:t>месеца</a:t>
            </a:r>
            <a:r>
              <a:rPr lang="ru-RU" dirty="0"/>
              <a:t>. </a:t>
            </a:r>
            <a:r>
              <a:rPr lang="ru-RU" dirty="0" err="1"/>
              <a:t>Състои</a:t>
            </a:r>
            <a:r>
              <a:rPr lang="ru-RU" dirty="0"/>
              <a:t> се </a:t>
            </a:r>
            <a:r>
              <a:rPr lang="ru-RU" dirty="0" err="1"/>
              <a:t>обикновено</a:t>
            </a:r>
            <a:r>
              <a:rPr lang="ru-RU" dirty="0"/>
              <a:t> от два </a:t>
            </a:r>
            <a:r>
              <a:rPr lang="ru-RU" dirty="0" err="1"/>
              <a:t>етапа</a:t>
            </a:r>
            <a:r>
              <a:rPr lang="ru-RU" dirty="0"/>
              <a:t>: </a:t>
            </a:r>
            <a:r>
              <a:rPr lang="ru-RU" dirty="0" err="1"/>
              <a:t>етап</a:t>
            </a:r>
            <a:r>
              <a:rPr lang="ru-RU" dirty="0"/>
              <a:t> на </a:t>
            </a:r>
            <a:r>
              <a:rPr lang="ru-RU" dirty="0" err="1"/>
              <a:t>ранните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и </a:t>
            </a:r>
            <a:r>
              <a:rPr lang="ru-RU" dirty="0" err="1"/>
              <a:t>етап</a:t>
            </a:r>
            <a:r>
              <a:rPr lang="ru-RU" dirty="0"/>
              <a:t> на </a:t>
            </a:r>
            <a:r>
              <a:rPr lang="ru-RU" dirty="0" err="1"/>
              <a:t>главните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(</a:t>
            </a:r>
            <a:r>
              <a:rPr lang="ru-RU" dirty="0" err="1"/>
              <a:t>основните</a:t>
            </a:r>
            <a:r>
              <a:rPr lang="ru-RU" dirty="0"/>
              <a:t>). </a:t>
            </a:r>
            <a:r>
              <a:rPr lang="ru-RU" dirty="0" err="1"/>
              <a:t>Напоследък</a:t>
            </a:r>
            <a:r>
              <a:rPr lang="ru-RU" dirty="0"/>
              <a:t> все </a:t>
            </a:r>
            <a:r>
              <a:rPr lang="ru-RU" dirty="0" err="1"/>
              <a:t>по-често</a:t>
            </a:r>
            <a:r>
              <a:rPr lang="ru-RU" dirty="0"/>
              <a:t> се </a:t>
            </a:r>
            <a:r>
              <a:rPr lang="ru-RU" dirty="0" err="1"/>
              <a:t>включва</a:t>
            </a:r>
            <a:r>
              <a:rPr lang="ru-RU" dirty="0"/>
              <a:t> и трети </a:t>
            </a:r>
            <a:r>
              <a:rPr lang="ru-RU" dirty="0" err="1"/>
              <a:t>етап</a:t>
            </a:r>
            <a:r>
              <a:rPr lang="ru-RU" dirty="0"/>
              <a:t> – на </a:t>
            </a:r>
            <a:r>
              <a:rPr lang="ru-RU" dirty="0" err="1"/>
              <a:t>късните</a:t>
            </a:r>
            <a:r>
              <a:rPr lang="ru-RU" dirty="0"/>
              <a:t> </a:t>
            </a:r>
            <a:r>
              <a:rPr lang="ru-RU" dirty="0" err="1"/>
              <a:t>състезания.Главната</a:t>
            </a:r>
            <a:r>
              <a:rPr lang="ru-RU" dirty="0"/>
              <a:t> задача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състезателният</a:t>
            </a:r>
            <a:r>
              <a:rPr lang="ru-RU" dirty="0"/>
              <a:t> период е </a:t>
            </a:r>
            <a:r>
              <a:rPr lang="ru-RU" dirty="0" err="1"/>
              <a:t>запазването</a:t>
            </a:r>
            <a:r>
              <a:rPr lang="ru-RU" dirty="0"/>
              <a:t> и </a:t>
            </a:r>
            <a:r>
              <a:rPr lang="ru-RU" dirty="0" err="1"/>
              <a:t>изявата</a:t>
            </a:r>
            <a:r>
              <a:rPr lang="ru-RU" dirty="0"/>
              <a:t> на </a:t>
            </a:r>
            <a:r>
              <a:rPr lang="ru-RU" dirty="0" err="1"/>
              <a:t>спортната</a:t>
            </a:r>
            <a:r>
              <a:rPr lang="ru-RU" dirty="0"/>
              <a:t> форма. </a:t>
            </a:r>
          </a:p>
          <a:p>
            <a:r>
              <a:rPr lang="ru-RU" dirty="0"/>
              <a:t> В </a:t>
            </a:r>
            <a:r>
              <a:rPr lang="ru-RU" dirty="0" err="1"/>
              <a:t>етапа</a:t>
            </a:r>
            <a:r>
              <a:rPr lang="ru-RU" dirty="0"/>
              <a:t> на </a:t>
            </a:r>
            <a:r>
              <a:rPr lang="ru-RU" dirty="0" err="1"/>
              <a:t>ранните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(</a:t>
            </a:r>
            <a:r>
              <a:rPr lang="ru-RU" dirty="0" err="1"/>
              <a:t>първи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на </a:t>
            </a:r>
            <a:r>
              <a:rPr lang="ru-RU" dirty="0" err="1"/>
              <a:t>състезателния</a:t>
            </a:r>
            <a:r>
              <a:rPr lang="ru-RU" dirty="0"/>
              <a:t> период) </a:t>
            </a:r>
            <a:r>
              <a:rPr lang="ru-RU" dirty="0" err="1"/>
              <a:t>отделните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, от </a:t>
            </a:r>
            <a:r>
              <a:rPr lang="ru-RU" dirty="0" err="1"/>
              <a:t>които</a:t>
            </a:r>
            <a:r>
              <a:rPr lang="ru-RU" dirty="0"/>
              <a:t> е </a:t>
            </a:r>
            <a:r>
              <a:rPr lang="ru-RU" dirty="0" err="1"/>
              <a:t>изградена</a:t>
            </a:r>
            <a:r>
              <a:rPr lang="ru-RU" dirty="0"/>
              <a:t> </a:t>
            </a:r>
            <a:r>
              <a:rPr lang="ru-RU" dirty="0" err="1"/>
              <a:t>спортната</a:t>
            </a:r>
            <a:r>
              <a:rPr lang="ru-RU" dirty="0"/>
              <a:t> форма, </a:t>
            </a:r>
            <a:r>
              <a:rPr lang="ru-RU" dirty="0" err="1"/>
              <a:t>претърпяват</a:t>
            </a:r>
            <a:r>
              <a:rPr lang="ru-RU" dirty="0"/>
              <a:t> </a:t>
            </a:r>
            <a:r>
              <a:rPr lang="ru-RU" dirty="0" err="1"/>
              <a:t>съществени</a:t>
            </a:r>
            <a:r>
              <a:rPr lang="ru-RU" dirty="0"/>
              <a:t> </a:t>
            </a:r>
            <a:r>
              <a:rPr lang="ru-RU" dirty="0" err="1"/>
              <a:t>промени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връзка</a:t>
            </a:r>
            <a:r>
              <a:rPr lang="ru-RU" dirty="0"/>
              <a:t> с </a:t>
            </a:r>
            <a:r>
              <a:rPr lang="ru-RU" dirty="0" err="1"/>
              <a:t>необходимостта</a:t>
            </a:r>
            <a:r>
              <a:rPr lang="ru-RU" dirty="0"/>
              <a:t> от адаптация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специфичните</a:t>
            </a:r>
            <a:r>
              <a:rPr lang="ru-RU" dirty="0"/>
              <a:t> условия на </a:t>
            </a:r>
            <a:r>
              <a:rPr lang="ru-RU" dirty="0" err="1"/>
              <a:t>поредните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 </a:t>
            </a:r>
            <a:r>
              <a:rPr lang="ru-RU" dirty="0" err="1"/>
              <a:t>Това</a:t>
            </a:r>
            <a:r>
              <a:rPr lang="ru-RU" dirty="0"/>
              <a:t> се </a:t>
            </a:r>
            <a:r>
              <a:rPr lang="ru-RU" dirty="0" err="1"/>
              <a:t>извършва</a:t>
            </a:r>
            <a:r>
              <a:rPr lang="ru-RU" dirty="0"/>
              <a:t> </a:t>
            </a:r>
            <a:r>
              <a:rPr lang="ru-RU" dirty="0" err="1"/>
              <a:t>обикновено</a:t>
            </a:r>
            <a:r>
              <a:rPr lang="ru-RU" dirty="0"/>
              <a:t> в </a:t>
            </a:r>
            <a:r>
              <a:rPr lang="ru-RU" dirty="0" err="1"/>
              <a:t>рамките</a:t>
            </a:r>
            <a:r>
              <a:rPr lang="ru-RU" dirty="0"/>
              <a:t> на 2 </a:t>
            </a:r>
            <a:r>
              <a:rPr lang="ru-RU" dirty="0" err="1"/>
              <a:t>мезоцикъла</a:t>
            </a:r>
            <a:r>
              <a:rPr lang="ru-RU" dirty="0"/>
              <a:t> с обща </a:t>
            </a:r>
            <a:r>
              <a:rPr lang="ru-RU" dirty="0" err="1"/>
              <a:t>продължителност</a:t>
            </a:r>
            <a:r>
              <a:rPr lang="ru-RU" dirty="0"/>
              <a:t> 6-7 </a:t>
            </a:r>
            <a:r>
              <a:rPr lang="ru-RU" dirty="0" err="1"/>
              <a:t>седмици</a:t>
            </a:r>
            <a:r>
              <a:rPr lang="ru-RU" dirty="0"/>
              <a:t>. </a:t>
            </a:r>
            <a:r>
              <a:rPr lang="ru-RU" dirty="0" err="1"/>
              <a:t>Физическата</a:t>
            </a:r>
            <a:r>
              <a:rPr lang="ru-RU" dirty="0"/>
              <a:t> подготовка е </a:t>
            </a:r>
            <a:r>
              <a:rPr lang="ru-RU" dirty="0" err="1"/>
              <a:t>насочена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достигането</a:t>
            </a:r>
            <a:r>
              <a:rPr lang="ru-RU" dirty="0"/>
              <a:t> на </a:t>
            </a:r>
            <a:r>
              <a:rPr lang="ru-RU" dirty="0" err="1"/>
              <a:t>максимално</a:t>
            </a:r>
            <a:r>
              <a:rPr lang="ru-RU" dirty="0"/>
              <a:t> развитие на </a:t>
            </a:r>
            <a:r>
              <a:rPr lang="ru-RU" dirty="0" err="1"/>
              <a:t>специалната</a:t>
            </a:r>
            <a:r>
              <a:rPr lang="ru-RU" dirty="0"/>
              <a:t> </a:t>
            </a:r>
            <a:r>
              <a:rPr lang="ru-RU" dirty="0" err="1"/>
              <a:t>тренираност</a:t>
            </a:r>
            <a:r>
              <a:rPr lang="ru-RU" dirty="0"/>
              <a:t> в единство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спортната</a:t>
            </a:r>
            <a:r>
              <a:rPr lang="ru-RU" dirty="0"/>
              <a:t> техника и тактика. </a:t>
            </a:r>
            <a:r>
              <a:rPr lang="ru-RU" dirty="0" err="1"/>
              <a:t>Основно</a:t>
            </a:r>
            <a:r>
              <a:rPr lang="ru-RU" dirty="0"/>
              <a:t> средство и метод за </a:t>
            </a:r>
            <a:r>
              <a:rPr lang="ru-RU" dirty="0" err="1"/>
              <a:t>спортно</a:t>
            </a:r>
            <a:r>
              <a:rPr lang="ru-RU" dirty="0"/>
              <a:t> </a:t>
            </a:r>
            <a:r>
              <a:rPr lang="ru-RU" dirty="0" err="1"/>
              <a:t>усъвършенстване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е </a:t>
            </a:r>
            <a:r>
              <a:rPr lang="ru-RU" dirty="0" err="1"/>
              <a:t>участието</a:t>
            </a:r>
            <a:r>
              <a:rPr lang="ru-RU" dirty="0"/>
              <a:t> в </a:t>
            </a:r>
            <a:r>
              <a:rPr lang="ru-RU" dirty="0" err="1"/>
              <a:t>състезания</a:t>
            </a:r>
            <a:r>
              <a:rPr lang="ru-RU" dirty="0"/>
              <a:t>. </a:t>
            </a:r>
            <a:r>
              <a:rPr lang="ru-RU" dirty="0" err="1"/>
              <a:t>Състезателната</a:t>
            </a:r>
            <a:r>
              <a:rPr lang="ru-RU" dirty="0"/>
              <a:t> обстановка </a:t>
            </a:r>
            <a:r>
              <a:rPr lang="ru-RU" dirty="0" err="1"/>
              <a:t>създава</a:t>
            </a:r>
            <a:r>
              <a:rPr lang="ru-RU" dirty="0"/>
              <a:t> </a:t>
            </a:r>
            <a:r>
              <a:rPr lang="ru-RU" dirty="0" err="1"/>
              <a:t>особен</a:t>
            </a:r>
            <a:r>
              <a:rPr lang="ru-RU" dirty="0"/>
              <a:t> </a:t>
            </a:r>
            <a:r>
              <a:rPr lang="ru-RU" dirty="0" err="1"/>
              <a:t>емоционален</a:t>
            </a:r>
            <a:r>
              <a:rPr lang="ru-RU" dirty="0"/>
              <a:t> фон, </a:t>
            </a:r>
            <a:r>
              <a:rPr lang="ru-RU" dirty="0" err="1"/>
              <a:t>който</a:t>
            </a:r>
            <a:r>
              <a:rPr lang="ru-RU" dirty="0"/>
              <a:t> </a:t>
            </a:r>
            <a:r>
              <a:rPr lang="ru-RU" dirty="0" err="1"/>
              <a:t>усилва</a:t>
            </a:r>
            <a:r>
              <a:rPr lang="ru-RU" dirty="0"/>
              <a:t> </a:t>
            </a:r>
            <a:r>
              <a:rPr lang="ru-RU" dirty="0" err="1"/>
              <a:t>въздействието</a:t>
            </a:r>
            <a:r>
              <a:rPr lang="ru-RU" dirty="0"/>
              <a:t> на </a:t>
            </a:r>
            <a:r>
              <a:rPr lang="ru-RU" dirty="0" err="1"/>
              <a:t>физическите</a:t>
            </a:r>
            <a:r>
              <a:rPr lang="ru-RU" dirty="0"/>
              <a:t> упражнения и </a:t>
            </a:r>
            <a:r>
              <a:rPr lang="ru-RU" dirty="0" err="1"/>
              <a:t>спомага</a:t>
            </a:r>
            <a:r>
              <a:rPr lang="ru-RU" dirty="0"/>
              <a:t> да се </a:t>
            </a:r>
            <a:r>
              <a:rPr lang="ru-RU" dirty="0" err="1"/>
              <a:t>реализират</a:t>
            </a:r>
            <a:r>
              <a:rPr lang="ru-RU" dirty="0"/>
              <a:t> в </a:t>
            </a:r>
            <a:r>
              <a:rPr lang="ru-RU" dirty="0" err="1"/>
              <a:t>най-висока</a:t>
            </a:r>
            <a:r>
              <a:rPr lang="ru-RU" dirty="0"/>
              <a:t> степен </a:t>
            </a:r>
            <a:r>
              <a:rPr lang="ru-RU" dirty="0" err="1"/>
              <a:t>функционалните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 на организма за сметка на </a:t>
            </a:r>
            <a:r>
              <a:rPr lang="ru-RU" dirty="0" err="1"/>
              <a:t>резервите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не се </a:t>
            </a:r>
            <a:r>
              <a:rPr lang="ru-RU" dirty="0" err="1"/>
              <a:t>проявяват</a:t>
            </a:r>
            <a:r>
              <a:rPr lang="ru-RU" dirty="0"/>
              <a:t> в </a:t>
            </a:r>
            <a:r>
              <a:rPr lang="ru-RU" dirty="0" err="1"/>
              <a:t>обстановката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занимания. В </a:t>
            </a:r>
            <a:r>
              <a:rPr lang="ru-RU" dirty="0" err="1"/>
              <a:t>този</a:t>
            </a:r>
            <a:r>
              <a:rPr lang="ru-RU" dirty="0"/>
              <a:t> случай, </a:t>
            </a:r>
            <a:r>
              <a:rPr lang="ru-RU" dirty="0" err="1"/>
              <a:t>общият</a:t>
            </a:r>
            <a:r>
              <a:rPr lang="ru-RU" dirty="0"/>
              <a:t> </a:t>
            </a:r>
            <a:r>
              <a:rPr lang="ru-RU" dirty="0" err="1"/>
              <a:t>обем</a:t>
            </a:r>
            <a:r>
              <a:rPr lang="ru-RU" dirty="0"/>
              <a:t> на </a:t>
            </a:r>
            <a:r>
              <a:rPr lang="ru-RU" dirty="0" err="1"/>
              <a:t>натоварването</a:t>
            </a:r>
            <a:r>
              <a:rPr lang="ru-RU" dirty="0"/>
              <a:t> в </a:t>
            </a:r>
            <a:r>
              <a:rPr lang="ru-RU" dirty="0" err="1"/>
              <a:t>началото</a:t>
            </a:r>
            <a:r>
              <a:rPr lang="ru-RU" dirty="0"/>
              <a:t> на </a:t>
            </a:r>
            <a:r>
              <a:rPr lang="ru-RU" dirty="0" err="1"/>
              <a:t>етапа</a:t>
            </a:r>
            <a:r>
              <a:rPr lang="ru-RU" dirty="0"/>
              <a:t> до известна степен  </a:t>
            </a:r>
            <a:r>
              <a:rPr lang="ru-RU" dirty="0" err="1"/>
              <a:t>намалява</a:t>
            </a:r>
            <a:r>
              <a:rPr lang="ru-RU" dirty="0"/>
              <a:t>,  </a:t>
            </a:r>
            <a:r>
              <a:rPr lang="ru-RU" dirty="0" err="1"/>
              <a:t>докато</a:t>
            </a:r>
            <a:r>
              <a:rPr lang="ru-RU" dirty="0"/>
              <a:t> </a:t>
            </a:r>
            <a:r>
              <a:rPr lang="ru-RU" dirty="0" err="1"/>
              <a:t>интензивността</a:t>
            </a:r>
            <a:r>
              <a:rPr lang="ru-RU" dirty="0"/>
              <a:t> </a:t>
            </a:r>
            <a:r>
              <a:rPr lang="ru-RU" dirty="0" err="1"/>
              <a:t>нараства</a:t>
            </a:r>
            <a:r>
              <a:rPr lang="ru-RU" dirty="0"/>
              <a:t> до своя максимум, </a:t>
            </a:r>
            <a:r>
              <a:rPr lang="ru-RU" dirty="0" err="1"/>
              <a:t>като</a:t>
            </a:r>
            <a:r>
              <a:rPr lang="ru-RU" dirty="0"/>
              <a:t>  на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равнище</a:t>
            </a:r>
            <a:r>
              <a:rPr lang="ru-RU" dirty="0"/>
              <a:t> се </a:t>
            </a:r>
            <a:r>
              <a:rPr lang="ru-RU" dirty="0" err="1"/>
              <a:t>стабилизира</a:t>
            </a:r>
            <a:r>
              <a:rPr lang="ru-RU" dirty="0"/>
              <a:t>.</a:t>
            </a:r>
          </a:p>
          <a:p>
            <a:r>
              <a:rPr lang="ru-RU" dirty="0"/>
              <a:t>  </a:t>
            </a:r>
            <a:r>
              <a:rPr lang="ru-RU" dirty="0" err="1"/>
              <a:t>Етапът</a:t>
            </a:r>
            <a:r>
              <a:rPr lang="ru-RU" dirty="0"/>
              <a:t> на </a:t>
            </a:r>
            <a:r>
              <a:rPr lang="ru-RU" dirty="0" err="1"/>
              <a:t>главните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</a:t>
            </a:r>
            <a:r>
              <a:rPr lang="ru-RU" dirty="0" err="1"/>
              <a:t>представлява</a:t>
            </a:r>
            <a:r>
              <a:rPr lang="ru-RU" dirty="0"/>
              <a:t> </a:t>
            </a:r>
            <a:r>
              <a:rPr lang="ru-RU" dirty="0" err="1"/>
              <a:t>кулминацията</a:t>
            </a:r>
            <a:r>
              <a:rPr lang="ru-RU" dirty="0"/>
              <a:t> в </a:t>
            </a:r>
            <a:r>
              <a:rPr lang="ru-RU" dirty="0" err="1"/>
              <a:t>цялата</a:t>
            </a:r>
            <a:r>
              <a:rPr lang="ru-RU" dirty="0"/>
              <a:t> система на </a:t>
            </a:r>
            <a:r>
              <a:rPr lang="ru-RU" dirty="0" err="1"/>
              <a:t>спортната</a:t>
            </a:r>
            <a:r>
              <a:rPr lang="ru-RU" dirty="0"/>
              <a:t> подготовка. Именно тук </a:t>
            </a:r>
            <a:r>
              <a:rPr lang="ru-RU" dirty="0" err="1"/>
              <a:t>спортистът</a:t>
            </a:r>
            <a:r>
              <a:rPr lang="ru-RU" dirty="0"/>
              <a:t> се </a:t>
            </a:r>
            <a:r>
              <a:rPr lang="ru-RU" dirty="0" err="1"/>
              <a:t>сблъсква</a:t>
            </a:r>
            <a:r>
              <a:rPr lang="ru-RU" dirty="0"/>
              <a:t> с </a:t>
            </a:r>
            <a:r>
              <a:rPr lang="ru-RU" dirty="0" err="1"/>
              <a:t>най-високите</a:t>
            </a:r>
            <a:r>
              <a:rPr lang="ru-RU" dirty="0"/>
              <a:t> по </a:t>
            </a:r>
            <a:r>
              <a:rPr lang="ru-RU" dirty="0" err="1"/>
              <a:t>интензивност</a:t>
            </a:r>
            <a:r>
              <a:rPr lang="ru-RU" dirty="0"/>
              <a:t> и </a:t>
            </a:r>
            <a:r>
              <a:rPr lang="ru-RU" dirty="0" err="1"/>
              <a:t>психическо</a:t>
            </a:r>
            <a:r>
              <a:rPr lang="ru-RU" dirty="0"/>
              <a:t> </a:t>
            </a:r>
            <a:r>
              <a:rPr lang="ru-RU" dirty="0" err="1"/>
              <a:t>напрежение</a:t>
            </a:r>
            <a:r>
              <a:rPr lang="ru-RU" dirty="0"/>
              <a:t> </a:t>
            </a:r>
            <a:r>
              <a:rPr lang="ru-RU" dirty="0" err="1"/>
              <a:t>натоварвания</a:t>
            </a:r>
            <a:r>
              <a:rPr lang="ru-RU" dirty="0"/>
              <a:t>. </a:t>
            </a:r>
            <a:r>
              <a:rPr lang="ru-RU" dirty="0" err="1"/>
              <a:t>Безспорно</a:t>
            </a:r>
            <a:r>
              <a:rPr lang="ru-RU" dirty="0"/>
              <a:t> </a:t>
            </a:r>
            <a:r>
              <a:rPr lang="ru-RU" dirty="0" err="1"/>
              <a:t>главната</a:t>
            </a:r>
            <a:r>
              <a:rPr lang="ru-RU" dirty="0"/>
              <a:t> задача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е да се </a:t>
            </a:r>
            <a:r>
              <a:rPr lang="ru-RU" dirty="0" err="1"/>
              <a:t>постигнат</a:t>
            </a:r>
            <a:r>
              <a:rPr lang="ru-RU" dirty="0"/>
              <a:t> </a:t>
            </a:r>
            <a:r>
              <a:rPr lang="ru-RU" dirty="0" err="1"/>
              <a:t>високи</a:t>
            </a:r>
            <a:r>
              <a:rPr lang="ru-RU" dirty="0"/>
              <a:t> и </a:t>
            </a:r>
            <a:r>
              <a:rPr lang="ru-RU" dirty="0" err="1"/>
              <a:t>стабилни</a:t>
            </a:r>
            <a:r>
              <a:rPr lang="ru-RU" dirty="0"/>
              <a:t> </a:t>
            </a:r>
            <a:r>
              <a:rPr lang="ru-RU" dirty="0" err="1"/>
              <a:t>спортни</a:t>
            </a:r>
            <a:r>
              <a:rPr lang="ru-RU" dirty="0"/>
              <a:t> </a:t>
            </a:r>
            <a:r>
              <a:rPr lang="ru-RU" dirty="0" err="1"/>
              <a:t>резултати</a:t>
            </a:r>
            <a:r>
              <a:rPr lang="ru-RU" dirty="0"/>
              <a:t>. </a:t>
            </a:r>
            <a:r>
              <a:rPr lang="ru-RU" dirty="0" err="1"/>
              <a:t>Това</a:t>
            </a:r>
            <a:r>
              <a:rPr lang="ru-RU" dirty="0"/>
              <a:t> </a:t>
            </a:r>
            <a:r>
              <a:rPr lang="ru-RU" dirty="0" err="1"/>
              <a:t>задължава</a:t>
            </a:r>
            <a:r>
              <a:rPr lang="ru-RU" dirty="0"/>
              <a:t> </a:t>
            </a:r>
            <a:r>
              <a:rPr lang="ru-RU" dirty="0" err="1"/>
              <a:t>треньорите</a:t>
            </a:r>
            <a:r>
              <a:rPr lang="ru-RU" dirty="0"/>
              <a:t> точно да </a:t>
            </a:r>
            <a:r>
              <a:rPr lang="ru-RU" dirty="0" err="1"/>
              <a:t>планират</a:t>
            </a:r>
            <a:r>
              <a:rPr lang="ru-RU" dirty="0"/>
              <a:t>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, </a:t>
            </a:r>
            <a:r>
              <a:rPr lang="ru-RU" dirty="0" err="1"/>
              <a:t>броя</a:t>
            </a:r>
            <a:r>
              <a:rPr lang="ru-RU" dirty="0"/>
              <a:t> на </a:t>
            </a:r>
            <a:r>
              <a:rPr lang="ru-RU" dirty="0" err="1"/>
              <a:t>стартовете</a:t>
            </a:r>
            <a:r>
              <a:rPr lang="ru-RU" dirty="0"/>
              <a:t>, </a:t>
            </a:r>
            <a:r>
              <a:rPr lang="ru-RU" dirty="0" err="1"/>
              <a:t>интервалите</a:t>
            </a:r>
            <a:r>
              <a:rPr lang="ru-RU" dirty="0"/>
              <a:t> между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и т. н. </a:t>
            </a:r>
          </a:p>
          <a:p>
            <a:r>
              <a:rPr lang="ru-RU" dirty="0"/>
              <a:t> </a:t>
            </a:r>
            <a:r>
              <a:rPr lang="ru-RU" dirty="0" err="1"/>
              <a:t>Етап</a:t>
            </a:r>
            <a:r>
              <a:rPr lang="ru-RU" dirty="0"/>
              <a:t> на </a:t>
            </a:r>
            <a:r>
              <a:rPr lang="ru-RU" dirty="0" err="1"/>
              <a:t>късните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. </a:t>
            </a:r>
            <a:r>
              <a:rPr lang="ru-RU" dirty="0" err="1"/>
              <a:t>Напоследък</a:t>
            </a:r>
            <a:r>
              <a:rPr lang="ru-RU" dirty="0"/>
              <a:t> все </a:t>
            </a:r>
            <a:r>
              <a:rPr lang="ru-RU" dirty="0" err="1"/>
              <a:t>по-често</a:t>
            </a:r>
            <a:r>
              <a:rPr lang="ru-RU" dirty="0"/>
              <a:t> той  се </a:t>
            </a:r>
            <a:r>
              <a:rPr lang="ru-RU" dirty="0" err="1"/>
              <a:t>появява</a:t>
            </a:r>
            <a:r>
              <a:rPr lang="ru-RU" dirty="0"/>
              <a:t> в </a:t>
            </a:r>
            <a:r>
              <a:rPr lang="ru-RU" dirty="0" err="1"/>
              <a:t>подготовката</a:t>
            </a:r>
            <a:r>
              <a:rPr lang="ru-RU" dirty="0"/>
              <a:t> на </a:t>
            </a:r>
            <a:r>
              <a:rPr lang="ru-RU" dirty="0" err="1"/>
              <a:t>най-добрите</a:t>
            </a:r>
            <a:r>
              <a:rPr lang="ru-RU" dirty="0"/>
              <a:t> </a:t>
            </a:r>
            <a:r>
              <a:rPr lang="ru-RU" dirty="0" err="1"/>
              <a:t>бегачи</a:t>
            </a:r>
            <a:r>
              <a:rPr lang="ru-RU" dirty="0"/>
              <a:t> на </a:t>
            </a:r>
            <a:r>
              <a:rPr lang="ru-RU" dirty="0" err="1"/>
              <a:t>средни</a:t>
            </a:r>
            <a:r>
              <a:rPr lang="ru-RU" dirty="0"/>
              <a:t> и </a:t>
            </a:r>
            <a:r>
              <a:rPr lang="ru-RU" dirty="0" err="1"/>
              <a:t>дълги</a:t>
            </a:r>
            <a:r>
              <a:rPr lang="ru-RU" dirty="0"/>
              <a:t> </a:t>
            </a:r>
            <a:r>
              <a:rPr lang="ru-RU" dirty="0" err="1"/>
              <a:t>разстояния</a:t>
            </a:r>
            <a:r>
              <a:rPr lang="ru-RU" dirty="0"/>
              <a:t> в </a:t>
            </a:r>
            <a:r>
              <a:rPr lang="ru-RU" dirty="0" err="1"/>
              <a:t>леката</a:t>
            </a:r>
            <a:r>
              <a:rPr lang="ru-RU" dirty="0"/>
              <a:t> атлетика, </a:t>
            </a:r>
            <a:r>
              <a:rPr lang="ru-RU" dirty="0" err="1"/>
              <a:t>ски-бяганията</a:t>
            </a:r>
            <a:r>
              <a:rPr lang="ru-RU" dirty="0"/>
              <a:t>, </a:t>
            </a:r>
            <a:r>
              <a:rPr lang="ru-RU" dirty="0" err="1"/>
              <a:t>шосейните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в </a:t>
            </a:r>
            <a:r>
              <a:rPr lang="ru-RU" dirty="0" err="1"/>
              <a:t>колоезденето,в</a:t>
            </a:r>
            <a:r>
              <a:rPr lang="ru-RU" dirty="0"/>
              <a:t> </a:t>
            </a:r>
            <a:r>
              <a:rPr lang="ru-RU" dirty="0" err="1"/>
              <a:t>гребането</a:t>
            </a:r>
            <a:r>
              <a:rPr lang="ru-RU" dirty="0"/>
              <a:t> и др. </a:t>
            </a:r>
            <a:r>
              <a:rPr lang="ru-RU" dirty="0" err="1"/>
              <a:t>Състезанията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предоставят много </a:t>
            </a:r>
            <a:r>
              <a:rPr lang="ru-RU" dirty="0" err="1"/>
              <a:t>добри</a:t>
            </a:r>
            <a:r>
              <a:rPr lang="ru-RU" dirty="0"/>
              <a:t> условия за </a:t>
            </a:r>
            <a:r>
              <a:rPr lang="ru-RU" dirty="0" err="1"/>
              <a:t>изява</a:t>
            </a:r>
            <a:r>
              <a:rPr lang="ru-RU" dirty="0"/>
              <a:t> на </a:t>
            </a:r>
            <a:r>
              <a:rPr lang="ru-RU" dirty="0" err="1"/>
              <a:t>онези</a:t>
            </a:r>
            <a:r>
              <a:rPr lang="ru-RU" dirty="0"/>
              <a:t> </a:t>
            </a:r>
            <a:r>
              <a:rPr lang="ru-RU" dirty="0" err="1"/>
              <a:t>състезатели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по </a:t>
            </a:r>
            <a:r>
              <a:rPr lang="ru-RU" dirty="0" err="1"/>
              <a:t>една</a:t>
            </a:r>
            <a:r>
              <a:rPr lang="ru-RU" dirty="0"/>
              <a:t> или друга причина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претърпели</a:t>
            </a:r>
            <a:r>
              <a:rPr lang="ru-RU" dirty="0"/>
              <a:t> неудачи в </a:t>
            </a:r>
            <a:r>
              <a:rPr lang="ru-RU" dirty="0" err="1"/>
              <a:t>главните</a:t>
            </a:r>
            <a:r>
              <a:rPr lang="ru-RU" dirty="0"/>
              <a:t> </a:t>
            </a:r>
            <a:r>
              <a:rPr lang="ru-RU" dirty="0" err="1"/>
              <a:t>стартове</a:t>
            </a:r>
            <a:r>
              <a:rPr lang="ru-RU" dirty="0"/>
              <a:t> за сезона (</a:t>
            </a:r>
            <a:r>
              <a:rPr lang="ru-RU" dirty="0" err="1"/>
              <a:t>болест</a:t>
            </a:r>
            <a:r>
              <a:rPr lang="ru-RU" dirty="0"/>
              <a:t>, </a:t>
            </a:r>
            <a:r>
              <a:rPr lang="ru-RU" dirty="0" err="1"/>
              <a:t>травми</a:t>
            </a:r>
            <a:r>
              <a:rPr lang="ru-RU" dirty="0"/>
              <a:t>, неудачен жребий и т. н.).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1991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35111BC-380C-4212-97B3-598DF456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Особености на преходния период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EA13313-659E-49CF-A1CD-D194A6FE0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Особености</a:t>
            </a:r>
            <a:r>
              <a:rPr lang="ru-RU" dirty="0"/>
              <a:t> на </a:t>
            </a:r>
            <a:r>
              <a:rPr lang="ru-RU" dirty="0" err="1"/>
              <a:t>преходния</a:t>
            </a:r>
            <a:r>
              <a:rPr lang="ru-RU" dirty="0"/>
              <a:t> период В </a:t>
            </a:r>
            <a:r>
              <a:rPr lang="ru-RU" dirty="0" err="1"/>
              <a:t>рамките</a:t>
            </a:r>
            <a:r>
              <a:rPr lang="ru-RU" dirty="0"/>
              <a:t> на </a:t>
            </a:r>
            <a:r>
              <a:rPr lang="ru-RU" dirty="0" err="1"/>
              <a:t>годишния</a:t>
            </a:r>
            <a:r>
              <a:rPr lang="ru-RU" dirty="0"/>
              <a:t> </a:t>
            </a:r>
            <a:r>
              <a:rPr lang="ru-RU" dirty="0" err="1"/>
              <a:t>тренировъчен</a:t>
            </a:r>
            <a:r>
              <a:rPr lang="ru-RU" dirty="0"/>
              <a:t> </a:t>
            </a:r>
            <a:r>
              <a:rPr lang="ru-RU" dirty="0" err="1"/>
              <a:t>цикъл</a:t>
            </a:r>
            <a:r>
              <a:rPr lang="ru-RU" dirty="0"/>
              <a:t> </a:t>
            </a:r>
            <a:r>
              <a:rPr lang="ru-RU" dirty="0" err="1"/>
              <a:t>преходният</a:t>
            </a:r>
            <a:r>
              <a:rPr lang="ru-RU" dirty="0"/>
              <a:t> период </a:t>
            </a:r>
            <a:r>
              <a:rPr lang="ru-RU" dirty="0" err="1"/>
              <a:t>има</a:t>
            </a:r>
            <a:r>
              <a:rPr lang="ru-RU" dirty="0"/>
              <a:t> </a:t>
            </a:r>
            <a:r>
              <a:rPr lang="ru-RU" dirty="0" err="1"/>
              <a:t>продължителност</a:t>
            </a:r>
            <a:r>
              <a:rPr lang="ru-RU" dirty="0"/>
              <a:t> до 6 </a:t>
            </a:r>
            <a:r>
              <a:rPr lang="ru-RU" dirty="0" err="1"/>
              <a:t>седмици</a:t>
            </a:r>
            <a:r>
              <a:rPr lang="ru-RU" dirty="0"/>
              <a:t>. Той се </a:t>
            </a:r>
            <a:r>
              <a:rPr lang="ru-RU" dirty="0" err="1"/>
              <a:t>разделя</a:t>
            </a:r>
            <a:r>
              <a:rPr lang="ru-RU" dirty="0"/>
              <a:t> на два </a:t>
            </a:r>
            <a:r>
              <a:rPr lang="ru-RU" dirty="0" err="1"/>
              <a:t>мезоцикъла</a:t>
            </a:r>
            <a:r>
              <a:rPr lang="ru-RU" dirty="0"/>
              <a:t>: </a:t>
            </a:r>
            <a:r>
              <a:rPr lang="ru-RU" dirty="0" err="1"/>
              <a:t>възстановителен</a:t>
            </a:r>
            <a:r>
              <a:rPr lang="ru-RU" dirty="0"/>
              <a:t> и </a:t>
            </a:r>
            <a:r>
              <a:rPr lang="ru-RU" dirty="0" err="1"/>
              <a:t>тонизиращ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Основните</a:t>
            </a:r>
            <a:r>
              <a:rPr lang="ru-RU" dirty="0"/>
              <a:t> задачи,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решават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първия</a:t>
            </a:r>
            <a:r>
              <a:rPr lang="ru-RU" dirty="0"/>
              <a:t> </a:t>
            </a:r>
            <a:r>
              <a:rPr lang="ru-RU" dirty="0" err="1"/>
              <a:t>мезоцикъл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 ■ </a:t>
            </a:r>
            <a:r>
              <a:rPr lang="ru-RU" dirty="0" err="1"/>
              <a:t>понижаване</a:t>
            </a:r>
            <a:r>
              <a:rPr lang="ru-RU" dirty="0"/>
              <a:t> на </a:t>
            </a:r>
            <a:r>
              <a:rPr lang="ru-RU" dirty="0" err="1"/>
              <a:t>тренировъчните</a:t>
            </a:r>
            <a:r>
              <a:rPr lang="ru-RU" dirty="0"/>
              <a:t> </a:t>
            </a:r>
            <a:r>
              <a:rPr lang="ru-RU" dirty="0" err="1"/>
              <a:t>натоварвания</a:t>
            </a:r>
            <a:r>
              <a:rPr lang="ru-RU" dirty="0"/>
              <a:t>, но в </a:t>
            </a:r>
            <a:r>
              <a:rPr lang="ru-RU" dirty="0" err="1"/>
              <a:t>никакъв</a:t>
            </a:r>
            <a:r>
              <a:rPr lang="ru-RU" dirty="0"/>
              <a:t> случай до </a:t>
            </a:r>
            <a:r>
              <a:rPr lang="ru-RU" dirty="0" err="1"/>
              <a:t>прекъсване</a:t>
            </a:r>
            <a:r>
              <a:rPr lang="ru-RU" dirty="0"/>
              <a:t> на </a:t>
            </a:r>
            <a:r>
              <a:rPr lang="ru-RU" dirty="0" err="1"/>
              <a:t>заниманията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 ■ активно </a:t>
            </a:r>
            <a:r>
              <a:rPr lang="ru-RU" dirty="0" err="1"/>
              <a:t>възстановяване</a:t>
            </a:r>
            <a:r>
              <a:rPr lang="ru-RU" dirty="0"/>
              <a:t> на </a:t>
            </a:r>
            <a:r>
              <a:rPr lang="ru-RU" dirty="0" err="1"/>
              <a:t>изразходваните</a:t>
            </a:r>
            <a:r>
              <a:rPr lang="ru-RU" dirty="0"/>
              <a:t> от </a:t>
            </a:r>
            <a:r>
              <a:rPr lang="ru-RU" dirty="0" err="1"/>
              <a:t>състезателя</a:t>
            </a:r>
            <a:r>
              <a:rPr lang="ru-RU" dirty="0"/>
              <a:t> физически и </a:t>
            </a:r>
            <a:r>
              <a:rPr lang="ru-RU" dirty="0" err="1"/>
              <a:t>нервни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(напр. активна </a:t>
            </a:r>
            <a:r>
              <a:rPr lang="ru-RU" dirty="0" err="1"/>
              <a:t>почивка</a:t>
            </a:r>
            <a:r>
              <a:rPr lang="ru-RU" dirty="0"/>
              <a:t> 14–20 дни на море или на </a:t>
            </a:r>
            <a:r>
              <a:rPr lang="ru-RU" dirty="0" err="1"/>
              <a:t>планина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</a:t>
            </a:r>
            <a:r>
              <a:rPr lang="ru-RU" dirty="0" err="1"/>
              <a:t>естествените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на </a:t>
            </a:r>
            <a:r>
              <a:rPr lang="ru-RU" dirty="0" err="1"/>
              <a:t>природата</a:t>
            </a:r>
            <a:r>
              <a:rPr lang="ru-RU" dirty="0"/>
              <a:t> - </a:t>
            </a:r>
            <a:r>
              <a:rPr lang="ru-RU" dirty="0" err="1"/>
              <a:t>слънце</a:t>
            </a:r>
            <a:r>
              <a:rPr lang="ru-RU" dirty="0"/>
              <a:t>, </a:t>
            </a:r>
            <a:r>
              <a:rPr lang="ru-RU" dirty="0" err="1"/>
              <a:t>въздух</a:t>
            </a:r>
            <a:r>
              <a:rPr lang="ru-RU" dirty="0"/>
              <a:t> и вода);</a:t>
            </a:r>
          </a:p>
          <a:p>
            <a:pPr marL="0" indent="0">
              <a:buNone/>
            </a:pPr>
            <a:r>
              <a:rPr lang="ru-RU" dirty="0"/>
              <a:t> ■ </a:t>
            </a:r>
            <a:r>
              <a:rPr lang="ru-RU" dirty="0" err="1"/>
              <a:t>лекуване</a:t>
            </a:r>
            <a:r>
              <a:rPr lang="ru-RU" dirty="0"/>
              <a:t> на </a:t>
            </a:r>
            <a:r>
              <a:rPr lang="ru-RU" dirty="0" err="1"/>
              <a:t>травми</a:t>
            </a:r>
            <a:r>
              <a:rPr lang="ru-RU" dirty="0"/>
              <a:t> и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увреждания</a:t>
            </a:r>
            <a:r>
              <a:rPr lang="ru-RU" dirty="0"/>
              <a:t>.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втория</a:t>
            </a:r>
            <a:r>
              <a:rPr lang="ru-RU" dirty="0"/>
              <a:t> </a:t>
            </a:r>
            <a:r>
              <a:rPr lang="ru-RU" dirty="0" err="1"/>
              <a:t>мезоцикъл</a:t>
            </a:r>
            <a:r>
              <a:rPr lang="ru-RU" dirty="0"/>
              <a:t> се </a:t>
            </a:r>
            <a:r>
              <a:rPr lang="ru-RU" dirty="0" err="1"/>
              <a:t>решават</a:t>
            </a:r>
            <a:r>
              <a:rPr lang="ru-RU" dirty="0"/>
              <a:t> </a:t>
            </a:r>
            <a:r>
              <a:rPr lang="ru-RU" dirty="0" err="1"/>
              <a:t>следните</a:t>
            </a:r>
            <a:r>
              <a:rPr lang="ru-RU" dirty="0"/>
              <a:t> задачи:</a:t>
            </a:r>
          </a:p>
          <a:p>
            <a:pPr marL="0" indent="0">
              <a:buNone/>
            </a:pPr>
            <a:r>
              <a:rPr lang="ru-RU" dirty="0"/>
              <a:t> ■ </a:t>
            </a:r>
            <a:r>
              <a:rPr lang="ru-RU" dirty="0" err="1"/>
              <a:t>постепенното</a:t>
            </a:r>
            <a:r>
              <a:rPr lang="ru-RU" dirty="0"/>
              <a:t> </a:t>
            </a:r>
            <a:r>
              <a:rPr lang="ru-RU" dirty="0" err="1"/>
              <a:t>увеличаване</a:t>
            </a:r>
            <a:r>
              <a:rPr lang="ru-RU" dirty="0"/>
              <a:t> на </a:t>
            </a:r>
            <a:r>
              <a:rPr lang="ru-RU" dirty="0" err="1"/>
              <a:t>изискванията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организма на </a:t>
            </a:r>
            <a:r>
              <a:rPr lang="ru-RU" dirty="0" err="1"/>
              <a:t>спортиста</a:t>
            </a:r>
            <a:r>
              <a:rPr lang="ru-RU" dirty="0"/>
              <a:t> чрез </a:t>
            </a:r>
            <a:r>
              <a:rPr lang="ru-RU" dirty="0" err="1"/>
              <a:t>повишаване</a:t>
            </a:r>
            <a:r>
              <a:rPr lang="ru-RU" dirty="0"/>
              <a:t> на </a:t>
            </a:r>
            <a:r>
              <a:rPr lang="ru-RU" dirty="0" err="1"/>
              <a:t>обема</a:t>
            </a:r>
            <a:r>
              <a:rPr lang="ru-RU" dirty="0"/>
              <a:t> на </a:t>
            </a:r>
            <a:r>
              <a:rPr lang="ru-RU" dirty="0" err="1"/>
              <a:t>натоварването</a:t>
            </a:r>
            <a:r>
              <a:rPr lang="ru-RU" dirty="0"/>
              <a:t> от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спортове</a:t>
            </a:r>
            <a:r>
              <a:rPr lang="ru-RU" dirty="0"/>
              <a:t> (</a:t>
            </a:r>
            <a:r>
              <a:rPr lang="ru-RU" dirty="0" err="1"/>
              <a:t>игри</a:t>
            </a:r>
            <a:r>
              <a:rPr lang="ru-RU" dirty="0"/>
              <a:t>, </a:t>
            </a:r>
            <a:r>
              <a:rPr lang="ru-RU" dirty="0" err="1"/>
              <a:t>плуване</a:t>
            </a:r>
            <a:r>
              <a:rPr lang="ru-RU" dirty="0"/>
              <a:t>, </a:t>
            </a:r>
            <a:r>
              <a:rPr lang="ru-RU" dirty="0" err="1"/>
              <a:t>кросове</a:t>
            </a:r>
            <a:r>
              <a:rPr lang="ru-RU" dirty="0"/>
              <a:t>); </a:t>
            </a:r>
          </a:p>
          <a:p>
            <a:pPr marL="0" indent="0">
              <a:buNone/>
            </a:pPr>
            <a:r>
              <a:rPr lang="ru-RU" dirty="0"/>
              <a:t>■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е </a:t>
            </a:r>
            <a:r>
              <a:rPr lang="ru-RU" dirty="0" err="1"/>
              <a:t>възможно</a:t>
            </a:r>
            <a:r>
              <a:rPr lang="ru-RU" dirty="0"/>
              <a:t> </a:t>
            </a:r>
            <a:r>
              <a:rPr lang="ru-RU" dirty="0" err="1"/>
              <a:t>участието</a:t>
            </a:r>
            <a:r>
              <a:rPr lang="ru-RU" dirty="0"/>
              <a:t> в </a:t>
            </a:r>
            <a:r>
              <a:rPr lang="ru-RU" dirty="0" err="1"/>
              <a:t>приятелски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(</a:t>
            </a:r>
            <a:r>
              <a:rPr lang="ru-RU" dirty="0" err="1"/>
              <a:t>различни</a:t>
            </a:r>
            <a:r>
              <a:rPr lang="ru-RU" dirty="0"/>
              <a:t> от </a:t>
            </a:r>
            <a:r>
              <a:rPr lang="ru-RU" dirty="0" err="1"/>
              <a:t>състезанията</a:t>
            </a:r>
            <a:r>
              <a:rPr lang="ru-RU" dirty="0"/>
              <a:t> в </a:t>
            </a:r>
            <a:r>
              <a:rPr lang="ru-RU" dirty="0" err="1"/>
              <a:t>собствения</a:t>
            </a:r>
            <a:r>
              <a:rPr lang="ru-RU" dirty="0"/>
              <a:t> вид спорт).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98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D0CF60E-9AC9-4E14-ABB3-D7FFAA8C4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Едноциклична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BC91221-CC94-4B61-A565-9C3E68526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Едноциклична</a:t>
            </a:r>
            <a:r>
              <a:rPr lang="ru-RU" dirty="0"/>
              <a:t> подготовка с три периода. </a:t>
            </a:r>
            <a:r>
              <a:rPr lang="ru-RU" dirty="0" err="1"/>
              <a:t>Тази</a:t>
            </a:r>
            <a:r>
              <a:rPr lang="ru-RU" dirty="0"/>
              <a:t> структура е </a:t>
            </a:r>
            <a:r>
              <a:rPr lang="ru-RU" dirty="0" err="1"/>
              <a:t>основна</a:t>
            </a:r>
            <a:r>
              <a:rPr lang="ru-RU" dirty="0"/>
              <a:t> за </a:t>
            </a:r>
            <a:r>
              <a:rPr lang="ru-RU" dirty="0" err="1"/>
              <a:t>спортовете</a:t>
            </a:r>
            <a:r>
              <a:rPr lang="ru-RU" dirty="0"/>
              <a:t>, при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доминира</a:t>
            </a:r>
            <a:r>
              <a:rPr lang="ru-RU" dirty="0"/>
              <a:t> </a:t>
            </a:r>
            <a:r>
              <a:rPr lang="ru-RU" dirty="0" err="1"/>
              <a:t>вегетативния</a:t>
            </a:r>
            <a:r>
              <a:rPr lang="ru-RU" dirty="0"/>
              <a:t> компонент на </a:t>
            </a:r>
            <a:r>
              <a:rPr lang="ru-RU" dirty="0" err="1"/>
              <a:t>двигателната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r>
              <a:rPr lang="ru-RU" dirty="0"/>
              <a:t> (</a:t>
            </a:r>
            <a:r>
              <a:rPr lang="ru-RU" dirty="0" err="1"/>
              <a:t>дългите</a:t>
            </a:r>
            <a:r>
              <a:rPr lang="ru-RU" dirty="0"/>
              <a:t> </a:t>
            </a:r>
            <a:r>
              <a:rPr lang="ru-RU" dirty="0" err="1"/>
              <a:t>бягания</a:t>
            </a:r>
            <a:r>
              <a:rPr lang="ru-RU" dirty="0"/>
              <a:t> в </a:t>
            </a:r>
            <a:r>
              <a:rPr lang="ru-RU" dirty="0" err="1"/>
              <a:t>леката</a:t>
            </a:r>
            <a:r>
              <a:rPr lang="ru-RU" dirty="0"/>
              <a:t> атлетика, ските, </a:t>
            </a:r>
            <a:r>
              <a:rPr lang="ru-RU" dirty="0" err="1"/>
              <a:t>кънките</a:t>
            </a:r>
            <a:r>
              <a:rPr lang="ru-RU" dirty="0"/>
              <a:t>, </a:t>
            </a:r>
            <a:r>
              <a:rPr lang="ru-RU" dirty="0" err="1"/>
              <a:t>колоезденето</a:t>
            </a:r>
            <a:r>
              <a:rPr lang="ru-RU" dirty="0"/>
              <a:t>, гребните </a:t>
            </a:r>
            <a:r>
              <a:rPr lang="ru-RU" dirty="0" err="1"/>
              <a:t>спортове</a:t>
            </a:r>
            <a:r>
              <a:rPr lang="ru-RU" dirty="0"/>
              <a:t> и др.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0084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C3E3564-61E4-4D96-829E-F8FE60734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Двуциклична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FA436E4-DB5C-4F23-8920-5EC5D7B3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Двуциклична</a:t>
            </a:r>
            <a:r>
              <a:rPr lang="ru-RU" dirty="0"/>
              <a:t> подготовка. </a:t>
            </a:r>
            <a:r>
              <a:rPr lang="ru-RU" dirty="0" err="1"/>
              <a:t>Тя</a:t>
            </a:r>
            <a:r>
              <a:rPr lang="ru-RU" dirty="0"/>
              <a:t> е характерна за </a:t>
            </a:r>
            <a:r>
              <a:rPr lang="ru-RU" dirty="0" err="1"/>
              <a:t>спортните</a:t>
            </a:r>
            <a:r>
              <a:rPr lang="ru-RU" dirty="0"/>
              <a:t> </a:t>
            </a:r>
            <a:r>
              <a:rPr lang="ru-RU" dirty="0" err="1"/>
              <a:t>игри</a:t>
            </a:r>
            <a:r>
              <a:rPr lang="ru-RU" dirty="0"/>
              <a:t> и </a:t>
            </a:r>
            <a:r>
              <a:rPr lang="ru-RU" dirty="0" err="1"/>
              <a:t>спортните</a:t>
            </a:r>
            <a:r>
              <a:rPr lang="ru-RU" dirty="0"/>
              <a:t> единоборства (бокс, </a:t>
            </a:r>
            <a:r>
              <a:rPr lang="ru-RU" dirty="0" err="1"/>
              <a:t>борба</a:t>
            </a:r>
            <a:r>
              <a:rPr lang="ru-RU" dirty="0"/>
              <a:t>), 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скокове</a:t>
            </a:r>
            <a:r>
              <a:rPr lang="ru-RU" dirty="0"/>
              <a:t> и </a:t>
            </a:r>
            <a:r>
              <a:rPr lang="ru-RU" dirty="0" err="1"/>
              <a:t>хвърляния</a:t>
            </a:r>
            <a:r>
              <a:rPr lang="ru-RU" dirty="0"/>
              <a:t> в </a:t>
            </a:r>
            <a:r>
              <a:rPr lang="ru-RU" dirty="0" err="1"/>
              <a:t>леката</a:t>
            </a:r>
            <a:r>
              <a:rPr lang="ru-RU" dirty="0"/>
              <a:t> атлетика, </a:t>
            </a:r>
            <a:r>
              <a:rPr lang="ru-RU" dirty="0" err="1"/>
              <a:t>спринтовите</a:t>
            </a:r>
            <a:r>
              <a:rPr lang="ru-RU" dirty="0"/>
              <a:t> </a:t>
            </a:r>
            <a:r>
              <a:rPr lang="ru-RU" dirty="0" err="1"/>
              <a:t>бягания</a:t>
            </a:r>
            <a:r>
              <a:rPr lang="ru-RU" dirty="0"/>
              <a:t> и др. </a:t>
            </a:r>
            <a:r>
              <a:rPr lang="ru-RU" dirty="0" err="1"/>
              <a:t>Нейната</a:t>
            </a:r>
            <a:r>
              <a:rPr lang="ru-RU" dirty="0"/>
              <a:t> </a:t>
            </a:r>
            <a:r>
              <a:rPr lang="ru-RU" dirty="0" err="1"/>
              <a:t>популярност</a:t>
            </a:r>
            <a:r>
              <a:rPr lang="ru-RU" dirty="0"/>
              <a:t> </a:t>
            </a:r>
            <a:r>
              <a:rPr lang="ru-RU" dirty="0" err="1"/>
              <a:t>нарасна</a:t>
            </a:r>
            <a:r>
              <a:rPr lang="ru-RU" dirty="0"/>
              <a:t> много в </a:t>
            </a:r>
            <a:r>
              <a:rPr lang="ru-RU" dirty="0" err="1"/>
              <a:t>резултат</a:t>
            </a:r>
            <a:r>
              <a:rPr lang="ru-RU" dirty="0"/>
              <a:t> на </a:t>
            </a:r>
            <a:r>
              <a:rPr lang="ru-RU" dirty="0" err="1"/>
              <a:t>обогатения</a:t>
            </a:r>
            <a:r>
              <a:rPr lang="ru-RU" dirty="0"/>
              <a:t> и стабилен </a:t>
            </a:r>
            <a:r>
              <a:rPr lang="ru-RU" dirty="0" err="1"/>
              <a:t>спортен</a:t>
            </a:r>
            <a:r>
              <a:rPr lang="ru-RU" dirty="0"/>
              <a:t> </a:t>
            </a:r>
            <a:r>
              <a:rPr lang="ru-RU" dirty="0" err="1"/>
              <a:t>календар</a:t>
            </a:r>
            <a:r>
              <a:rPr lang="ru-RU" dirty="0"/>
              <a:t>, </a:t>
            </a:r>
            <a:r>
              <a:rPr lang="ru-RU" dirty="0" err="1"/>
              <a:t>който</a:t>
            </a:r>
            <a:r>
              <a:rPr lang="ru-RU" dirty="0"/>
              <a:t> </a:t>
            </a:r>
            <a:r>
              <a:rPr lang="ru-RU" dirty="0" err="1"/>
              <a:t>обикновено</a:t>
            </a:r>
            <a:r>
              <a:rPr lang="ru-RU" dirty="0"/>
              <a:t> </a:t>
            </a:r>
            <a:r>
              <a:rPr lang="ru-RU" dirty="0" err="1"/>
              <a:t>съсредоточава</a:t>
            </a:r>
            <a:r>
              <a:rPr lang="ru-RU" dirty="0"/>
              <a:t> </a:t>
            </a:r>
            <a:r>
              <a:rPr lang="ru-RU" dirty="0" err="1"/>
              <a:t>главните</a:t>
            </a:r>
            <a:r>
              <a:rPr lang="ru-RU" dirty="0"/>
              <a:t> </a:t>
            </a:r>
            <a:r>
              <a:rPr lang="ru-RU" dirty="0" err="1"/>
              <a:t>състезания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годината</a:t>
            </a:r>
            <a:r>
              <a:rPr lang="ru-RU" dirty="0"/>
              <a:t> в два </a:t>
            </a:r>
            <a:r>
              <a:rPr lang="ru-RU" dirty="0" err="1"/>
              <a:t>полусезона</a:t>
            </a:r>
            <a:r>
              <a:rPr lang="ru-RU" dirty="0"/>
              <a:t> (зима, </a:t>
            </a:r>
            <a:r>
              <a:rPr lang="ru-RU" dirty="0" err="1"/>
              <a:t>лято</a:t>
            </a:r>
            <a:r>
              <a:rPr lang="ru-RU" dirty="0"/>
              <a:t> или пролет, </a:t>
            </a:r>
            <a:r>
              <a:rPr lang="ru-RU" dirty="0" err="1"/>
              <a:t>есен</a:t>
            </a:r>
            <a:r>
              <a:rPr lang="ru-RU" dirty="0"/>
              <a:t>). При </a:t>
            </a:r>
            <a:r>
              <a:rPr lang="ru-RU" dirty="0" err="1"/>
              <a:t>това</a:t>
            </a:r>
            <a:r>
              <a:rPr lang="ru-RU" dirty="0"/>
              <a:t>, по правило </a:t>
            </a:r>
            <a:r>
              <a:rPr lang="ru-RU" dirty="0" err="1"/>
              <a:t>най-отговорните</a:t>
            </a:r>
            <a:r>
              <a:rPr lang="ru-RU" dirty="0"/>
              <a:t> от </a:t>
            </a:r>
            <a:r>
              <a:rPr lang="ru-RU" dirty="0" err="1"/>
              <a:t>тях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разположени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втория</a:t>
            </a:r>
            <a:r>
              <a:rPr lang="ru-RU" dirty="0"/>
              <a:t> </a:t>
            </a:r>
            <a:r>
              <a:rPr lang="ru-RU" dirty="0" err="1"/>
              <a:t>полусезон</a:t>
            </a:r>
            <a:r>
              <a:rPr lang="ru-RU" dirty="0"/>
              <a:t>. </a:t>
            </a:r>
            <a:r>
              <a:rPr lang="ru-RU" dirty="0" err="1"/>
              <a:t>Двуцикличната</a:t>
            </a:r>
            <a:r>
              <a:rPr lang="ru-RU" dirty="0"/>
              <a:t> подготовка </a:t>
            </a:r>
            <a:r>
              <a:rPr lang="ru-RU" dirty="0" err="1"/>
              <a:t>има</a:t>
            </a:r>
            <a:r>
              <a:rPr lang="ru-RU" dirty="0"/>
              <a:t> два </a:t>
            </a:r>
            <a:r>
              <a:rPr lang="ru-RU" dirty="0" err="1"/>
              <a:t>основни</a:t>
            </a:r>
            <a:r>
              <a:rPr lang="ru-RU" dirty="0"/>
              <a:t> варианта: </a:t>
            </a:r>
          </a:p>
          <a:p>
            <a:r>
              <a:rPr lang="ru-RU" dirty="0"/>
              <a:t>■ </a:t>
            </a:r>
            <a:r>
              <a:rPr lang="ru-RU" dirty="0" err="1"/>
              <a:t>първият</a:t>
            </a:r>
            <a:r>
              <a:rPr lang="ru-RU" dirty="0"/>
              <a:t> се </a:t>
            </a:r>
            <a:r>
              <a:rPr lang="ru-RU" dirty="0" err="1"/>
              <a:t>характеризира</a:t>
            </a:r>
            <a:r>
              <a:rPr lang="ru-RU" dirty="0"/>
              <a:t> с </a:t>
            </a:r>
            <a:r>
              <a:rPr lang="ru-RU" dirty="0" err="1"/>
              <a:t>наличието</a:t>
            </a:r>
            <a:r>
              <a:rPr lang="ru-RU" dirty="0"/>
              <a:t> на три периода (</a:t>
            </a:r>
            <a:r>
              <a:rPr lang="ru-RU" dirty="0" err="1"/>
              <a:t>подготвителен</a:t>
            </a:r>
            <a:r>
              <a:rPr lang="ru-RU" dirty="0"/>
              <a:t>, </a:t>
            </a:r>
            <a:r>
              <a:rPr lang="ru-RU" dirty="0" err="1"/>
              <a:t>състезателен</a:t>
            </a:r>
            <a:r>
              <a:rPr lang="ru-RU" dirty="0"/>
              <a:t> и </a:t>
            </a:r>
            <a:r>
              <a:rPr lang="ru-RU" dirty="0" err="1"/>
              <a:t>преходен</a:t>
            </a:r>
            <a:r>
              <a:rPr lang="ru-RU" dirty="0"/>
              <a:t>) и в </a:t>
            </a:r>
            <a:r>
              <a:rPr lang="ru-RU" dirty="0" err="1"/>
              <a:t>двата</a:t>
            </a:r>
            <a:r>
              <a:rPr lang="ru-RU" dirty="0"/>
              <a:t> </a:t>
            </a:r>
            <a:r>
              <a:rPr lang="ru-RU" dirty="0" err="1"/>
              <a:t>макроцикъла</a:t>
            </a:r>
            <a:r>
              <a:rPr lang="ru-RU" dirty="0"/>
              <a:t>;</a:t>
            </a:r>
          </a:p>
          <a:p>
            <a:r>
              <a:rPr lang="ru-RU" dirty="0"/>
              <a:t> ■ при </a:t>
            </a:r>
            <a:r>
              <a:rPr lang="ru-RU" dirty="0" err="1"/>
              <a:t>втория</a:t>
            </a:r>
            <a:r>
              <a:rPr lang="ru-RU" dirty="0"/>
              <a:t> вариант </a:t>
            </a:r>
            <a:r>
              <a:rPr lang="ru-RU" dirty="0" err="1"/>
              <a:t>отсъства</a:t>
            </a:r>
            <a:r>
              <a:rPr lang="ru-RU" dirty="0"/>
              <a:t> </a:t>
            </a:r>
            <a:r>
              <a:rPr lang="ru-RU" dirty="0" err="1"/>
              <a:t>преходният</a:t>
            </a:r>
            <a:r>
              <a:rPr lang="ru-RU" dirty="0"/>
              <a:t> период на </a:t>
            </a:r>
            <a:r>
              <a:rPr lang="ru-RU" dirty="0" err="1"/>
              <a:t>първия</a:t>
            </a:r>
            <a:r>
              <a:rPr lang="ru-RU" dirty="0"/>
              <a:t> </a:t>
            </a:r>
            <a:r>
              <a:rPr lang="ru-RU" dirty="0" err="1"/>
              <a:t>макроцикъл</a:t>
            </a:r>
            <a:r>
              <a:rPr lang="ru-RU" dirty="0"/>
              <a:t> с </a:t>
            </a:r>
            <a:r>
              <a:rPr lang="ru-RU" dirty="0" err="1"/>
              <a:t>което</a:t>
            </a:r>
            <a:r>
              <a:rPr lang="ru-RU" dirty="0"/>
              <a:t> </a:t>
            </a:r>
            <a:r>
              <a:rPr lang="ru-RU" dirty="0" err="1"/>
              <a:t>двата</a:t>
            </a:r>
            <a:r>
              <a:rPr lang="ru-RU" dirty="0"/>
              <a:t> </a:t>
            </a:r>
            <a:r>
              <a:rPr lang="ru-RU" dirty="0" err="1"/>
              <a:t>макроцикъла</a:t>
            </a:r>
            <a:r>
              <a:rPr lang="ru-RU" dirty="0"/>
              <a:t> се </a:t>
            </a:r>
            <a:r>
              <a:rPr lang="ru-RU" dirty="0" err="1"/>
              <a:t>обединяват</a:t>
            </a:r>
            <a:r>
              <a:rPr lang="ru-RU" dirty="0"/>
              <a:t>, </a:t>
            </a:r>
            <a:r>
              <a:rPr lang="ru-RU" dirty="0" err="1"/>
              <a:t>т.нар</a:t>
            </a:r>
            <a:r>
              <a:rPr lang="ru-RU" dirty="0"/>
              <a:t>. „сдвоена“ </a:t>
            </a:r>
            <a:r>
              <a:rPr lang="ru-RU" dirty="0" err="1"/>
              <a:t>двуциклична</a:t>
            </a:r>
            <a:r>
              <a:rPr lang="ru-RU" dirty="0"/>
              <a:t> периодизация.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0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DE09849-BA91-4ED5-8B0D-3808C8A43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Трициклична подготовка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7180C14-9984-4592-BB33-CA35D2EA5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Трицикличната</a:t>
            </a:r>
            <a:r>
              <a:rPr lang="ru-RU" dirty="0"/>
              <a:t> подготовка. </a:t>
            </a:r>
            <a:r>
              <a:rPr lang="ru-RU" dirty="0" err="1"/>
              <a:t>Тя</a:t>
            </a:r>
            <a:r>
              <a:rPr lang="ru-RU" dirty="0"/>
              <a:t> е характерна за скоростно-</a:t>
            </a:r>
            <a:r>
              <a:rPr lang="ru-RU" dirty="0" err="1"/>
              <a:t>силовите</a:t>
            </a:r>
            <a:r>
              <a:rPr lang="ru-RU" dirty="0"/>
              <a:t> </a:t>
            </a:r>
            <a:r>
              <a:rPr lang="ru-RU" dirty="0" err="1"/>
              <a:t>спортове</a:t>
            </a:r>
            <a:r>
              <a:rPr lang="ru-RU" dirty="0"/>
              <a:t> (</a:t>
            </a:r>
            <a:r>
              <a:rPr lang="ru-RU" dirty="0" err="1"/>
              <a:t>скокове</a:t>
            </a:r>
            <a:r>
              <a:rPr lang="ru-RU" dirty="0"/>
              <a:t>, </a:t>
            </a:r>
            <a:r>
              <a:rPr lang="ru-RU" dirty="0" err="1"/>
              <a:t>хвърляния</a:t>
            </a:r>
            <a:r>
              <a:rPr lang="ru-RU" dirty="0"/>
              <a:t> и </a:t>
            </a:r>
            <a:r>
              <a:rPr lang="ru-RU" dirty="0" err="1"/>
              <a:t>бягания</a:t>
            </a:r>
            <a:r>
              <a:rPr lang="ru-RU" dirty="0"/>
              <a:t> в </a:t>
            </a:r>
            <a:r>
              <a:rPr lang="ru-RU" dirty="0" err="1"/>
              <a:t>леката</a:t>
            </a:r>
            <a:r>
              <a:rPr lang="ru-RU" dirty="0"/>
              <a:t> атлетика), </a:t>
            </a:r>
            <a:r>
              <a:rPr lang="ru-RU" dirty="0" err="1"/>
              <a:t>фехтовка</a:t>
            </a:r>
            <a:r>
              <a:rPr lang="ru-RU" dirty="0"/>
              <a:t>, </a:t>
            </a:r>
            <a:r>
              <a:rPr lang="ru-RU" dirty="0" err="1"/>
              <a:t>стрелба</a:t>
            </a:r>
            <a:r>
              <a:rPr lang="ru-RU" dirty="0"/>
              <a:t>, </a:t>
            </a:r>
            <a:r>
              <a:rPr lang="ru-RU" dirty="0" err="1"/>
              <a:t>тенис</a:t>
            </a:r>
            <a:r>
              <a:rPr lang="ru-RU" dirty="0"/>
              <a:t>, фигурно </a:t>
            </a:r>
            <a:r>
              <a:rPr lang="ru-RU" dirty="0" err="1"/>
              <a:t>пързаляне</a:t>
            </a:r>
            <a:r>
              <a:rPr lang="ru-RU" dirty="0"/>
              <a:t>, шах и др. При </a:t>
            </a:r>
            <a:r>
              <a:rPr lang="ru-RU" dirty="0" err="1"/>
              <a:t>тази</a:t>
            </a:r>
            <a:r>
              <a:rPr lang="ru-RU" dirty="0"/>
              <a:t> форма на периодизация </a:t>
            </a:r>
            <a:r>
              <a:rPr lang="ru-RU" dirty="0" err="1"/>
              <a:t>основните</a:t>
            </a:r>
            <a:r>
              <a:rPr lang="ru-RU" dirty="0"/>
              <a:t> звена в </a:t>
            </a:r>
            <a:r>
              <a:rPr lang="ru-RU" dirty="0" err="1"/>
              <a:t>структурата</a:t>
            </a:r>
            <a:r>
              <a:rPr lang="ru-RU" dirty="0"/>
              <a:t> на </a:t>
            </a:r>
            <a:r>
              <a:rPr lang="ru-RU" dirty="0" err="1"/>
              <a:t>тренировъчния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стават</a:t>
            </a:r>
            <a:r>
              <a:rPr lang="ru-RU" dirty="0"/>
              <a:t> </a:t>
            </a:r>
            <a:r>
              <a:rPr lang="ru-RU" dirty="0" err="1"/>
              <a:t>мезоциклите</a:t>
            </a:r>
            <a:r>
              <a:rPr lang="ru-RU" dirty="0"/>
              <a:t> и </a:t>
            </a:r>
            <a:r>
              <a:rPr lang="ru-RU" dirty="0" err="1"/>
              <a:t>микроциклите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придават</a:t>
            </a:r>
            <a:r>
              <a:rPr lang="ru-RU" dirty="0"/>
              <a:t> </a:t>
            </a:r>
            <a:r>
              <a:rPr lang="ru-RU" dirty="0" err="1"/>
              <a:t>по-голямо</a:t>
            </a:r>
            <a:r>
              <a:rPr lang="ru-RU" dirty="0"/>
              <a:t> </a:t>
            </a:r>
            <a:r>
              <a:rPr lang="ru-RU" dirty="0" err="1"/>
              <a:t>гъвкавост</a:t>
            </a:r>
            <a:r>
              <a:rPr lang="ru-RU" dirty="0"/>
              <a:t> на </a:t>
            </a:r>
            <a:r>
              <a:rPr lang="ru-RU" dirty="0" err="1"/>
              <a:t>подготовката</a:t>
            </a:r>
            <a:r>
              <a:rPr lang="ru-RU" dirty="0"/>
              <a:t> и </a:t>
            </a:r>
            <a:r>
              <a:rPr lang="ru-RU" dirty="0" err="1"/>
              <a:t>по-добри</a:t>
            </a:r>
            <a:r>
              <a:rPr lang="ru-RU" dirty="0"/>
              <a:t> условия за управление на </a:t>
            </a:r>
            <a:r>
              <a:rPr lang="ru-RU" dirty="0" err="1"/>
              <a:t>тренираността</a:t>
            </a:r>
            <a:r>
              <a:rPr lang="ru-RU" dirty="0"/>
              <a:t> и </a:t>
            </a:r>
            <a:r>
              <a:rPr lang="ru-RU" dirty="0" err="1"/>
              <a:t>спортната</a:t>
            </a:r>
            <a:r>
              <a:rPr lang="ru-RU" dirty="0"/>
              <a:t> форма.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437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6040857-F754-4591-8504-74381F118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 </a:t>
            </a:r>
            <a:r>
              <a:rPr lang="bg-BG" dirty="0" err="1"/>
              <a:t>Мезоструктура</a:t>
            </a:r>
            <a:r>
              <a:rPr lang="bg-BG" dirty="0"/>
              <a:t> на тренировъчния процес 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54E6FBC-F5A0-4434-BBC5-BD65F3391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 </a:t>
            </a:r>
            <a:r>
              <a:rPr lang="ru-RU" dirty="0" err="1"/>
              <a:t>Вработващи</a:t>
            </a:r>
            <a:r>
              <a:rPr lang="ru-RU" dirty="0"/>
              <a:t> (</a:t>
            </a:r>
            <a:r>
              <a:rPr lang="ru-RU" dirty="0" err="1"/>
              <a:t>въвеждащи</a:t>
            </a:r>
            <a:r>
              <a:rPr lang="ru-RU" dirty="0"/>
              <a:t>) </a:t>
            </a:r>
            <a:r>
              <a:rPr lang="ru-RU" dirty="0" err="1"/>
              <a:t>мезоцикли</a:t>
            </a:r>
            <a:r>
              <a:rPr lang="ru-RU" dirty="0"/>
              <a:t>. Те се </a:t>
            </a:r>
            <a:r>
              <a:rPr lang="ru-RU" dirty="0" err="1"/>
              <a:t>характеризират</a:t>
            </a:r>
            <a:r>
              <a:rPr lang="ru-RU" dirty="0"/>
              <a:t> с плавно </a:t>
            </a:r>
            <a:r>
              <a:rPr lang="ru-RU" dirty="0" err="1"/>
              <a:t>нарастване</a:t>
            </a:r>
            <a:r>
              <a:rPr lang="ru-RU" dirty="0"/>
              <a:t> на </a:t>
            </a:r>
            <a:r>
              <a:rPr lang="ru-RU" dirty="0" err="1"/>
              <a:t>сумарното</a:t>
            </a:r>
            <a:r>
              <a:rPr lang="ru-RU" dirty="0"/>
              <a:t> </a:t>
            </a:r>
            <a:r>
              <a:rPr lang="ru-RU" dirty="0" err="1"/>
              <a:t>натоварване</a:t>
            </a:r>
            <a:r>
              <a:rPr lang="ru-RU" dirty="0"/>
              <a:t> за сметка на </a:t>
            </a:r>
            <a:r>
              <a:rPr lang="ru-RU" dirty="0" err="1"/>
              <a:t>по-голям</a:t>
            </a:r>
            <a:r>
              <a:rPr lang="ru-RU" dirty="0"/>
              <a:t> </a:t>
            </a:r>
            <a:r>
              <a:rPr lang="ru-RU" dirty="0" err="1"/>
              <a:t>обем</a:t>
            </a:r>
            <a:r>
              <a:rPr lang="ru-RU" dirty="0"/>
              <a:t>. С </a:t>
            </a:r>
            <a:r>
              <a:rPr lang="ru-RU" dirty="0" err="1"/>
              <a:t>тях</a:t>
            </a:r>
            <a:r>
              <a:rPr lang="ru-RU" dirty="0"/>
              <a:t> </a:t>
            </a:r>
            <a:r>
              <a:rPr lang="ru-RU" dirty="0" err="1"/>
              <a:t>обикновено</a:t>
            </a:r>
            <a:r>
              <a:rPr lang="ru-RU" dirty="0"/>
              <a:t> </a:t>
            </a:r>
            <a:r>
              <a:rPr lang="ru-RU" dirty="0" err="1"/>
              <a:t>започва</a:t>
            </a:r>
            <a:r>
              <a:rPr lang="ru-RU" dirty="0"/>
              <a:t> </a:t>
            </a:r>
            <a:r>
              <a:rPr lang="ru-RU" dirty="0" err="1"/>
              <a:t>подготвителният</a:t>
            </a:r>
            <a:r>
              <a:rPr lang="ru-RU" dirty="0"/>
              <a:t> период.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тяхната</a:t>
            </a:r>
            <a:r>
              <a:rPr lang="ru-RU" dirty="0"/>
              <a:t> </a:t>
            </a:r>
            <a:r>
              <a:rPr lang="ru-RU" dirty="0" err="1"/>
              <a:t>продължителност</a:t>
            </a:r>
            <a:r>
              <a:rPr lang="ru-RU" dirty="0"/>
              <a:t> е около 15-20 дни,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включват</a:t>
            </a:r>
            <a:r>
              <a:rPr lang="ru-RU" dirty="0"/>
              <a:t> 2 до 3 </a:t>
            </a:r>
            <a:r>
              <a:rPr lang="ru-RU" dirty="0" err="1"/>
              <a:t>микроцикъла</a:t>
            </a:r>
            <a:r>
              <a:rPr lang="ru-RU" dirty="0"/>
              <a:t>. </a:t>
            </a:r>
            <a:r>
              <a:rPr lang="ru-RU" dirty="0" err="1"/>
              <a:t>Основната</a:t>
            </a:r>
            <a:r>
              <a:rPr lang="ru-RU" dirty="0"/>
              <a:t> им задача е да </a:t>
            </a:r>
            <a:r>
              <a:rPr lang="ru-RU" dirty="0" err="1"/>
              <a:t>подготвят</a:t>
            </a:r>
            <a:r>
              <a:rPr lang="ru-RU" dirty="0"/>
              <a:t> </a:t>
            </a:r>
            <a:r>
              <a:rPr lang="ru-RU" dirty="0" err="1"/>
              <a:t>спортиста</a:t>
            </a:r>
            <a:r>
              <a:rPr lang="ru-RU" dirty="0"/>
              <a:t> за </a:t>
            </a:r>
            <a:r>
              <a:rPr lang="ru-RU" dirty="0" err="1"/>
              <a:t>по-ефективна</a:t>
            </a:r>
            <a:r>
              <a:rPr lang="ru-RU" dirty="0"/>
              <a:t> </a:t>
            </a:r>
            <a:r>
              <a:rPr lang="ru-RU" dirty="0" err="1"/>
              <a:t>специализирана</a:t>
            </a:r>
            <a:r>
              <a:rPr lang="ru-RU" dirty="0"/>
              <a:t> работа в </a:t>
            </a:r>
            <a:r>
              <a:rPr lang="ru-RU" dirty="0" err="1"/>
              <a:t>следващите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 на </a:t>
            </a:r>
            <a:r>
              <a:rPr lang="ru-RU" dirty="0" err="1"/>
              <a:t>подготовката</a:t>
            </a:r>
            <a:r>
              <a:rPr lang="ru-RU" dirty="0"/>
              <a:t>. За </a:t>
            </a:r>
            <a:r>
              <a:rPr lang="ru-RU" dirty="0" err="1"/>
              <a:t>целта</a:t>
            </a:r>
            <a:r>
              <a:rPr lang="ru-RU" dirty="0"/>
              <a:t> се </a:t>
            </a:r>
            <a:r>
              <a:rPr lang="ru-RU" dirty="0" err="1"/>
              <a:t>използват</a:t>
            </a:r>
            <a:r>
              <a:rPr lang="ru-RU" dirty="0"/>
              <a:t> средства и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развиват</a:t>
            </a:r>
            <a:r>
              <a:rPr lang="ru-RU" dirty="0"/>
              <a:t> </a:t>
            </a:r>
            <a:r>
              <a:rPr lang="ru-RU" dirty="0" err="1"/>
              <a:t>аеробните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, обща сила и </a:t>
            </a:r>
            <a:r>
              <a:rPr lang="ru-RU" dirty="0" err="1"/>
              <a:t>гъвкавост</a:t>
            </a:r>
            <a:r>
              <a:rPr lang="ru-RU" dirty="0"/>
              <a:t>, </a:t>
            </a:r>
            <a:r>
              <a:rPr lang="ru-RU" dirty="0" err="1"/>
              <a:t>разширяват</a:t>
            </a:r>
            <a:r>
              <a:rPr lang="ru-RU" dirty="0"/>
              <a:t> технико-</a:t>
            </a:r>
            <a:r>
              <a:rPr lang="ru-RU" dirty="0" err="1"/>
              <a:t>тактическия</a:t>
            </a:r>
            <a:r>
              <a:rPr lang="ru-RU" dirty="0"/>
              <a:t> </a:t>
            </a:r>
            <a:r>
              <a:rPr lang="ru-RU" dirty="0" err="1"/>
              <a:t>репертоар</a:t>
            </a:r>
            <a:r>
              <a:rPr lang="ru-RU" dirty="0"/>
              <a:t> и т. н.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523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54ADF4A-FF83-4296-B76E-AB6D9CB2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Базови </a:t>
            </a:r>
            <a:r>
              <a:rPr lang="bg-BG" dirty="0" err="1"/>
              <a:t>мезоцикли</a:t>
            </a:r>
            <a:endParaRPr lang="en-GB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9439EB9-55ED-493D-AEF8-F558596D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Базови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. В </a:t>
            </a:r>
            <a:r>
              <a:rPr lang="ru-RU" dirty="0" err="1"/>
              <a:t>тях</a:t>
            </a:r>
            <a:r>
              <a:rPr lang="ru-RU" dirty="0"/>
              <a:t> се </a:t>
            </a:r>
            <a:r>
              <a:rPr lang="ru-RU" dirty="0" err="1"/>
              <a:t>извършва</a:t>
            </a:r>
            <a:r>
              <a:rPr lang="ru-RU" dirty="0"/>
              <a:t> </a:t>
            </a:r>
            <a:r>
              <a:rPr lang="ru-RU" dirty="0" err="1"/>
              <a:t>основната</a:t>
            </a:r>
            <a:r>
              <a:rPr lang="ru-RU" dirty="0"/>
              <a:t> работа за </a:t>
            </a:r>
            <a:r>
              <a:rPr lang="ru-RU" dirty="0" err="1"/>
              <a:t>изграждане</a:t>
            </a:r>
            <a:r>
              <a:rPr lang="ru-RU" dirty="0"/>
              <a:t> на </a:t>
            </a:r>
            <a:r>
              <a:rPr lang="ru-RU" dirty="0" err="1"/>
              <a:t>необходимата</a:t>
            </a:r>
            <a:r>
              <a:rPr lang="ru-RU" dirty="0"/>
              <a:t> база от обща и </a:t>
            </a:r>
            <a:r>
              <a:rPr lang="ru-RU" dirty="0" err="1"/>
              <a:t>специална</a:t>
            </a:r>
            <a:r>
              <a:rPr lang="ru-RU" dirty="0"/>
              <a:t> подготовка. </a:t>
            </a:r>
            <a:r>
              <a:rPr lang="ru-RU" dirty="0" err="1"/>
              <a:t>Тренировъчната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се </a:t>
            </a:r>
            <a:r>
              <a:rPr lang="ru-RU" dirty="0" err="1"/>
              <a:t>характеризира</a:t>
            </a:r>
            <a:r>
              <a:rPr lang="ru-RU" dirty="0"/>
              <a:t> с </a:t>
            </a:r>
            <a:r>
              <a:rPr lang="ru-RU" dirty="0" err="1"/>
              <a:t>разнообразни</a:t>
            </a:r>
            <a:r>
              <a:rPr lang="ru-RU" dirty="0"/>
              <a:t> средства и </a:t>
            </a:r>
            <a:r>
              <a:rPr lang="ru-RU" dirty="0" err="1"/>
              <a:t>методи</a:t>
            </a:r>
            <a:r>
              <a:rPr lang="ru-RU" dirty="0"/>
              <a:t> за </a:t>
            </a:r>
            <a:r>
              <a:rPr lang="ru-RU" dirty="0" err="1"/>
              <a:t>физическа</a:t>
            </a:r>
            <a:r>
              <a:rPr lang="ru-RU" dirty="0"/>
              <a:t>, </a:t>
            </a:r>
            <a:r>
              <a:rPr lang="ru-RU" dirty="0" err="1"/>
              <a:t>техническа-тактическа</a:t>
            </a:r>
            <a:r>
              <a:rPr lang="ru-RU" dirty="0"/>
              <a:t> и </a:t>
            </a:r>
            <a:r>
              <a:rPr lang="ru-RU" dirty="0" err="1"/>
              <a:t>психическа</a:t>
            </a:r>
            <a:r>
              <a:rPr lang="ru-RU" dirty="0"/>
              <a:t> подготовка, </a:t>
            </a:r>
            <a:r>
              <a:rPr lang="ru-RU" dirty="0" err="1"/>
              <a:t>както</a:t>
            </a:r>
            <a:r>
              <a:rPr lang="ru-RU" dirty="0"/>
              <a:t> и с </a:t>
            </a:r>
            <a:r>
              <a:rPr lang="ru-RU" dirty="0" err="1"/>
              <a:t>максимални</a:t>
            </a:r>
            <a:r>
              <a:rPr lang="ru-RU" dirty="0"/>
              <a:t> по </a:t>
            </a:r>
            <a:r>
              <a:rPr lang="ru-RU" dirty="0" err="1"/>
              <a:t>обем</a:t>
            </a:r>
            <a:r>
              <a:rPr lang="ru-RU" dirty="0"/>
              <a:t> и </a:t>
            </a:r>
            <a:r>
              <a:rPr lang="ru-RU" dirty="0" err="1"/>
              <a:t>интензивност</a:t>
            </a:r>
            <a:r>
              <a:rPr lang="ru-RU" dirty="0"/>
              <a:t> </a:t>
            </a:r>
            <a:r>
              <a:rPr lang="ru-RU" dirty="0" err="1"/>
              <a:t>натоварвания</a:t>
            </a:r>
            <a:r>
              <a:rPr lang="ru-RU" dirty="0"/>
              <a:t>. </a:t>
            </a:r>
            <a:r>
              <a:rPr lang="ru-RU" dirty="0" err="1"/>
              <a:t>Продължителността</a:t>
            </a:r>
            <a:r>
              <a:rPr lang="ru-RU" dirty="0"/>
              <a:t> на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мезоцикли</a:t>
            </a:r>
            <a:r>
              <a:rPr lang="ru-RU" dirty="0"/>
              <a:t> е от 4 до 6 </a:t>
            </a:r>
            <a:r>
              <a:rPr lang="ru-RU" dirty="0" err="1"/>
              <a:t>седмици</a:t>
            </a:r>
            <a:r>
              <a:rPr lang="ru-RU" dirty="0"/>
              <a:t>. По </a:t>
            </a:r>
            <a:r>
              <a:rPr lang="ru-RU" dirty="0" err="1"/>
              <a:t>своите</a:t>
            </a:r>
            <a:r>
              <a:rPr lang="ru-RU" dirty="0"/>
              <a:t> задачи и </a:t>
            </a:r>
            <a:r>
              <a:rPr lang="ru-RU" dirty="0" err="1"/>
              <a:t>съдържание</a:t>
            </a:r>
            <a:r>
              <a:rPr lang="ru-RU" dirty="0"/>
              <a:t> те се разделят на два </a:t>
            </a:r>
            <a:r>
              <a:rPr lang="ru-RU" dirty="0" err="1"/>
              <a:t>основни</a:t>
            </a:r>
            <a:r>
              <a:rPr lang="ru-RU" dirty="0"/>
              <a:t> типа: за обща и за </a:t>
            </a:r>
            <a:r>
              <a:rPr lang="ru-RU" dirty="0" err="1"/>
              <a:t>специална</a:t>
            </a:r>
            <a:r>
              <a:rPr lang="ru-RU" dirty="0"/>
              <a:t> подготовка.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644583"/>
      </p:ext>
    </p:extLst>
  </p:cSld>
  <p:clrMapOvr>
    <a:masterClrMapping/>
  </p:clrMapOvr>
</p:sld>
</file>

<file path=ppt/theme/theme1.xml><?xml version="1.0" encoding="utf-8"?>
<a:theme xmlns:a="http://schemas.openxmlformats.org/drawingml/2006/main" name="Колет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TM10001115[[fn=Колет]]</Template>
  <TotalTime>36</TotalTime>
  <Words>805</Words>
  <Application>Microsoft Office PowerPoint</Application>
  <PresentationFormat>Широк екран</PresentationFormat>
  <Paragraphs>52</Paragraphs>
  <Slides>19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19</vt:i4>
      </vt:variant>
    </vt:vector>
  </HeadingPairs>
  <TitlesOfParts>
    <vt:vector size="23" baseType="lpstr">
      <vt:lpstr>Arial</vt:lpstr>
      <vt:lpstr>Corbel</vt:lpstr>
      <vt:lpstr>Gill Sans MT</vt:lpstr>
      <vt:lpstr>Колет</vt:lpstr>
      <vt:lpstr>Периодизация</vt:lpstr>
      <vt:lpstr> Макроструктура на тренировъчния процес </vt:lpstr>
      <vt:lpstr>Особености на състезателния период</vt:lpstr>
      <vt:lpstr>Особености на преходния период</vt:lpstr>
      <vt:lpstr>Едноциклична подготовка</vt:lpstr>
      <vt:lpstr>Двуциклична подготовка</vt:lpstr>
      <vt:lpstr>Трициклична подготовка</vt:lpstr>
      <vt:lpstr> Мезоструктура на тренировъчния процес </vt:lpstr>
      <vt:lpstr>Базови мезоцикли</vt:lpstr>
      <vt:lpstr>Стабилизиращи мезоцикли</vt:lpstr>
      <vt:lpstr>Предсъстезателни мезоцикли</vt:lpstr>
      <vt:lpstr>Състезателни мезоцикли</vt:lpstr>
      <vt:lpstr>Междинни мезоцикли</vt:lpstr>
      <vt:lpstr>Разтоварващи мезоцикли</vt:lpstr>
      <vt:lpstr>Микроцикли</vt:lpstr>
      <vt:lpstr>Ударни микроцикли</vt:lpstr>
      <vt:lpstr>Въвеждащи микроцикли</vt:lpstr>
      <vt:lpstr>Възстановителни микроцикли</vt:lpstr>
      <vt:lpstr>Състезателни микроцикли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Периодизация</dc:title>
  <dc:creator>Radi</dc:creator>
  <cp:lastModifiedBy>Radi</cp:lastModifiedBy>
  <cp:revision>4</cp:revision>
  <dcterms:created xsi:type="dcterms:W3CDTF">2020-03-23T12:05:27Z</dcterms:created>
  <dcterms:modified xsi:type="dcterms:W3CDTF">2020-03-23T12:42:08Z</dcterms:modified>
</cp:coreProperties>
</file>