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0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1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</p:sldMasterIdLst>
  <p:notesMasterIdLst>
    <p:notesMasterId r:id="rId26"/>
  </p:notesMasterIdLst>
  <p:handoutMasterIdLst>
    <p:handoutMasterId r:id="rId27"/>
  </p:handoutMasterIdLst>
  <p:sldIdLst>
    <p:sldId id="257" r:id="rId2"/>
    <p:sldId id="304" r:id="rId3"/>
    <p:sldId id="305" r:id="rId4"/>
    <p:sldId id="262" r:id="rId5"/>
    <p:sldId id="265" r:id="rId6"/>
    <p:sldId id="318" r:id="rId7"/>
    <p:sldId id="299" r:id="rId8"/>
    <p:sldId id="285" r:id="rId9"/>
    <p:sldId id="258" r:id="rId10"/>
    <p:sldId id="261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9" r:id="rId23"/>
    <p:sldId id="320" r:id="rId24"/>
    <p:sldId id="286" r:id="rId25"/>
  </p:sldIdLst>
  <p:sldSz cx="9144000" cy="6858000" type="screen4x3"/>
  <p:notesSz cx="9842500" cy="67103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/>
              <a:t>1. </a:t>
            </a:r>
            <a:r>
              <a:rPr lang="ru-RU" dirty="0" err="1"/>
              <a:t>Посочете</a:t>
            </a:r>
            <a:r>
              <a:rPr lang="ru-RU" dirty="0"/>
              <a:t> в кое </a:t>
            </a:r>
            <a:r>
              <a:rPr lang="ru-RU" dirty="0" err="1"/>
              <a:t>висше</a:t>
            </a:r>
            <a:r>
              <a:rPr lang="ru-RU" dirty="0"/>
              <a:t> училище </a:t>
            </a:r>
            <a:r>
              <a:rPr lang="ru-RU" dirty="0" err="1"/>
              <a:t>сте</a:t>
            </a:r>
            <a:r>
              <a:rPr lang="ru-RU" dirty="0"/>
              <a:t> </a:t>
            </a:r>
            <a:r>
              <a:rPr lang="ru-RU" dirty="0" err="1"/>
              <a:t>завършили</a:t>
            </a:r>
            <a:r>
              <a:rPr lang="ru-RU" dirty="0"/>
              <a:t> </a:t>
            </a:r>
            <a:r>
              <a:rPr lang="ru-RU" dirty="0" err="1"/>
              <a:t>бакалавърската</a:t>
            </a:r>
            <a:r>
              <a:rPr lang="ru-RU" dirty="0"/>
              <a:t> си степен: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3613888580281209"/>
          <c:w val="0.54958928511718763"/>
          <c:h val="0.68057561505511732"/>
        </c:manualLayout>
      </c:layout>
      <c:pie3DChart>
        <c:varyColors val="1"/>
        <c:ser>
          <c:idx val="0"/>
          <c:order val="0"/>
          <c:tx>
            <c:strRef>
              <c:f>Sheet1!$C$15</c:f>
              <c:strCache>
                <c:ptCount val="1"/>
                <c:pt idx="0">
                  <c:v>2. Посочете в кое висше училище сте завършили бакалавърската си степен: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91E-48CF-BDCB-BDCA23B176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91E-48CF-BDCB-BDCA23B176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91E-48CF-BDCB-BDCA23B176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91E-48CF-BDCB-BDCA23B1764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91E-48CF-BDCB-BDCA23B1764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991E-48CF-BDCB-BDCA23B1764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991E-48CF-BDCB-BDCA23B1764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991E-48CF-BDCB-BDCA23B1764C}"/>
              </c:ext>
            </c:extLst>
          </c:dPt>
          <c:dLbls>
            <c:dLbl>
              <c:idx val="2"/>
              <c:layout>
                <c:manualLayout>
                  <c:x val="8.1040617924869177E-2"/>
                  <c:y val="5.27967957264006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91E-48CF-BDCB-BDCA23B1764C}"/>
                </c:ext>
              </c:extLst>
            </c:dLbl>
            <c:dLbl>
              <c:idx val="4"/>
              <c:layout>
                <c:manualLayout>
                  <c:x val="4.6318478097902807E-2"/>
                  <c:y val="7.68714741571924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91E-48CF-BDCB-BDCA23B1764C}"/>
                </c:ext>
              </c:extLst>
            </c:dLbl>
            <c:dLbl>
              <c:idx val="6"/>
              <c:layout>
                <c:manualLayout>
                  <c:x val="2.9828535772184969E-2"/>
                  <c:y val="6.7321416447555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871346549412526E-2"/>
                      <c:h val="5.24208729894209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91E-48CF-BDCB-BDCA23B1764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Sheet1!$B$16:$B$22</c:f>
              <c:strCache>
                <c:ptCount val="7"/>
                <c:pt idx="0">
                  <c:v>НСА "Васил Левски"</c:v>
                </c:pt>
                <c:pt idx="1">
                  <c:v>УНИБИТ</c:v>
                </c:pt>
                <c:pt idx="2">
                  <c:v>Медицински университети</c:v>
                </c:pt>
                <c:pt idx="3">
                  <c:v>ШУ</c:v>
                </c:pt>
                <c:pt idx="4">
                  <c:v>УНСС</c:v>
                </c:pt>
                <c:pt idx="5">
                  <c:v>ТУ- Габрово</c:v>
                </c:pt>
                <c:pt idx="6">
                  <c:v>ВТУ “Св.Св.Кирил и Методий”</c:v>
                </c:pt>
              </c:strCache>
            </c:strRef>
          </c:cat>
          <c:val>
            <c:numRef>
              <c:f>Sheet1!$C$16:$C$22</c:f>
              <c:numCache>
                <c:formatCode>General</c:formatCode>
                <c:ptCount val="7"/>
                <c:pt idx="0">
                  <c:v>70</c:v>
                </c:pt>
                <c:pt idx="1">
                  <c:v>3</c:v>
                </c:pt>
                <c:pt idx="2">
                  <c:v>12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91E-48CF-BDCB-BDCA23B1764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419524093282568"/>
          <c:y val="0.24054586527422878"/>
          <c:w val="0.38541158165366585"/>
          <c:h val="0.694689787554469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 smtClean="0"/>
              <a:t>10</a:t>
            </a:r>
            <a:r>
              <a:rPr lang="ru-RU" sz="1600" dirty="0" smtClean="0"/>
              <a:t>.1 </a:t>
            </a:r>
            <a:r>
              <a:rPr lang="ru-RU" sz="1600" dirty="0" err="1" smtClean="0"/>
              <a:t>Посещавахте</a:t>
            </a:r>
            <a:r>
              <a:rPr lang="ru-RU" sz="1600" dirty="0" smtClean="0"/>
              <a:t> </a:t>
            </a:r>
            <a:r>
              <a:rPr lang="ru-RU" sz="1600" dirty="0" err="1"/>
              <a:t>редовно</a:t>
            </a:r>
            <a:r>
              <a:rPr lang="ru-RU" sz="1600" dirty="0"/>
              <a:t>  </a:t>
            </a:r>
            <a:r>
              <a:rPr lang="ru-RU" sz="1600" dirty="0" err="1"/>
              <a:t>аудиторните</a:t>
            </a:r>
            <a:r>
              <a:rPr lang="ru-RU" sz="1600" dirty="0"/>
              <a:t> </a:t>
            </a:r>
            <a:r>
              <a:rPr lang="ru-RU" sz="1600" dirty="0" smtClean="0"/>
              <a:t>занимания: </a:t>
            </a:r>
            <a:endParaRPr lang="ru-RU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430555555555555"/>
          <c:w val="0.84564056374688523"/>
          <c:h val="0.6523148148148149"/>
        </c:manualLayout>
      </c:layout>
      <c:pie3DChart>
        <c:varyColors val="1"/>
        <c:ser>
          <c:idx val="0"/>
          <c:order val="0"/>
          <c:tx>
            <c:strRef>
              <c:f>Sheet1!$B$5</c:f>
              <c:strCache>
                <c:ptCount val="1"/>
                <c:pt idx="0">
                  <c:v>1.1 Посещавахте редовно  аудиторните занимания по дисциплината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CC6-4B09-94B5-DDEB25BAADA1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CC6-4B09-94B5-DDEB25BAADA1}"/>
              </c:ext>
            </c:extLst>
          </c:dPt>
          <c:dPt>
            <c:idx val="2"/>
            <c:bubble3D val="0"/>
            <c:explosion val="11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CC6-4B09-94B5-DDEB25BAAD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CC6-4B09-94B5-DDEB25BAADA1}"/>
              </c:ext>
            </c:extLst>
          </c:dPt>
          <c:dLbls>
            <c:dLbl>
              <c:idx val="2"/>
              <c:layout>
                <c:manualLayout>
                  <c:x val="3.4700349956255467E-3"/>
                  <c:y val="5.3381087780694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CC6-4B09-94B5-DDEB25BAADA1}"/>
                </c:ext>
              </c:extLst>
            </c:dLbl>
            <c:dLbl>
              <c:idx val="3"/>
              <c:layout>
                <c:manualLayout>
                  <c:x val="1.2531933508311411E-2"/>
                  <c:y val="6.417796733741611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C6-4B09-94B5-DDEB25BAADA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Sheet1!$A$6:$A$9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Sheet1!$B$6:$B$9</c:f>
              <c:numCache>
                <c:formatCode>General</c:formatCode>
                <c:ptCount val="4"/>
                <c:pt idx="0">
                  <c:v>80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C6-4B09-94B5-DDEB25BAADA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95822397200346"/>
          <c:y val="0.44745807815689703"/>
          <c:w val="0.28104177602799651"/>
          <c:h val="0.4435097696121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 smtClean="0"/>
              <a:t>10</a:t>
            </a:r>
            <a:r>
              <a:rPr lang="ru-RU" sz="1600" dirty="0" smtClean="0"/>
              <a:t>.2 </a:t>
            </a:r>
            <a:r>
              <a:rPr lang="ru-RU" sz="1600" dirty="0" err="1" smtClean="0"/>
              <a:t>Участвахте</a:t>
            </a:r>
            <a:r>
              <a:rPr lang="ru-RU" sz="1600" dirty="0" smtClean="0"/>
              <a:t> </a:t>
            </a:r>
            <a:r>
              <a:rPr lang="ru-RU" sz="1600" dirty="0" err="1"/>
              <a:t>редовно</a:t>
            </a:r>
            <a:r>
              <a:rPr lang="ru-RU" sz="1600" dirty="0"/>
              <a:t> в </a:t>
            </a:r>
            <a:r>
              <a:rPr lang="ru-RU" sz="1600" dirty="0" err="1" smtClean="0"/>
              <a:t>часовете</a:t>
            </a:r>
            <a:r>
              <a:rPr lang="ru-RU" sz="1600" baseline="0" dirty="0" smtClean="0"/>
              <a:t>:</a:t>
            </a:r>
            <a:r>
              <a:rPr lang="ru-RU" sz="1600" dirty="0" smtClean="0"/>
              <a:t> </a:t>
            </a:r>
            <a:endParaRPr lang="ru-RU" sz="1600" dirty="0"/>
          </a:p>
        </c:rich>
      </c:tx>
      <c:layout>
        <c:manualLayout>
          <c:xMode val="edge"/>
          <c:yMode val="edge"/>
          <c:x val="0.20194915211441156"/>
          <c:y val="2.87112801419997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010408404234155"/>
          <c:w val="0.75734745802654924"/>
          <c:h val="0.65278534943145849"/>
        </c:manualLayout>
      </c:layout>
      <c:pie3DChart>
        <c:varyColors val="1"/>
        <c:ser>
          <c:idx val="0"/>
          <c:order val="0"/>
          <c:tx>
            <c:strRef>
              <c:f>Sheet1!$B$12</c:f>
              <c:strCache>
                <c:ptCount val="1"/>
                <c:pt idx="0">
                  <c:v>1.2 Участвате редовно в часовете по дистанционно обучение в дисциплината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A98-4BFF-94F7-E0D2224D6C71}"/>
              </c:ext>
            </c:extLst>
          </c:dPt>
          <c:dPt>
            <c:idx val="1"/>
            <c:bubble3D val="0"/>
            <c:explosion val="7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A98-4BFF-94F7-E0D2224D6C71}"/>
              </c:ext>
            </c:extLst>
          </c:dPt>
          <c:dPt>
            <c:idx val="2"/>
            <c:bubble3D val="0"/>
            <c:explosion val="2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A98-4BFF-94F7-E0D2224D6C71}"/>
              </c:ext>
            </c:extLst>
          </c:dPt>
          <c:dPt>
            <c:idx val="3"/>
            <c:bubble3D val="0"/>
            <c:explosion val="12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A98-4BFF-94F7-E0D2224D6C71}"/>
              </c:ext>
            </c:extLst>
          </c:dPt>
          <c:dLbls>
            <c:dLbl>
              <c:idx val="2"/>
              <c:layout>
                <c:manualLayout>
                  <c:x val="2.416165117578338E-2"/>
                  <c:y val="9.6327798203300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A98-4BFF-94F7-E0D2224D6C7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98-4BFF-94F7-E0D2224D6C7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Sheet1!$A$13:$A$16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Sheet1!$B$13:$B$16</c:f>
              <c:numCache>
                <c:formatCode>General</c:formatCode>
                <c:ptCount val="4"/>
                <c:pt idx="0">
                  <c:v>74.400000000000006</c:v>
                </c:pt>
                <c:pt idx="1">
                  <c:v>23.1</c:v>
                </c:pt>
                <c:pt idx="2">
                  <c:v>2.6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98-4BFF-94F7-E0D2224D6C7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416929133858271"/>
          <c:y val="0.47013050452026828"/>
          <c:w val="0.24694181977252844"/>
          <c:h val="0.35696121318168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 smtClean="0"/>
              <a:t>10</a:t>
            </a:r>
            <a:r>
              <a:rPr lang="ru-RU" sz="1600" dirty="0" smtClean="0"/>
              <a:t>.</a:t>
            </a:r>
            <a:r>
              <a:rPr lang="en-US" sz="1600" dirty="0" smtClean="0"/>
              <a:t>3</a:t>
            </a:r>
            <a:r>
              <a:rPr lang="ru-RU" sz="1600" dirty="0" smtClean="0"/>
              <a:t> </a:t>
            </a:r>
            <a:r>
              <a:rPr lang="ru-RU" sz="1600" dirty="0" err="1" smtClean="0"/>
              <a:t>Срещ</a:t>
            </a:r>
            <a:r>
              <a:rPr lang="bg-BG" sz="1600" dirty="0" err="1" smtClean="0"/>
              <a:t>нахте</a:t>
            </a:r>
            <a:r>
              <a:rPr lang="ru-RU" sz="1600" dirty="0" smtClean="0"/>
              <a:t> </a:t>
            </a:r>
            <a:r>
              <a:rPr lang="ru-RU" sz="1600" dirty="0"/>
              <a:t>затруднения </a:t>
            </a:r>
            <a:r>
              <a:rPr lang="ru-RU" sz="1600" dirty="0" smtClean="0"/>
              <a:t>в</a:t>
            </a:r>
            <a:r>
              <a:rPr lang="en-US" sz="1600" baseline="0" dirty="0" smtClean="0"/>
              <a:t> </a:t>
            </a:r>
            <a:r>
              <a:rPr lang="ru-RU" sz="1600" dirty="0" err="1" smtClean="0"/>
              <a:t>обучението</a:t>
            </a:r>
            <a:r>
              <a:rPr lang="ru-RU" sz="1600" dirty="0" smtClean="0"/>
              <a:t>:</a:t>
            </a:r>
            <a:endParaRPr lang="ru-RU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296296296296295"/>
          <c:w val="0.79654155730533671"/>
          <c:h val="0.73240740740740728"/>
        </c:manualLayout>
      </c:layout>
      <c:pie3DChart>
        <c:varyColors val="1"/>
        <c:ser>
          <c:idx val="0"/>
          <c:order val="0"/>
          <c:tx>
            <c:strRef>
              <c:f>Sheet1!$B$26</c:f>
              <c:strCache>
                <c:ptCount val="1"/>
                <c:pt idx="0">
                  <c:v>1.3 Срещате ли затруднения в дистанционно обучение по дисциплината</c:v>
                </c:pt>
              </c:strCache>
            </c:strRef>
          </c:tx>
          <c:dPt>
            <c:idx val="0"/>
            <c:bubble3D val="0"/>
            <c:explosion val="19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72B-41D6-9B48-82DFF0BABF85}"/>
              </c:ext>
            </c:extLst>
          </c:dPt>
          <c:dPt>
            <c:idx val="1"/>
            <c:bubble3D val="0"/>
            <c:explosion val="7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72B-41D6-9B48-82DFF0BABF85}"/>
              </c:ext>
            </c:extLst>
          </c:dPt>
          <c:dPt>
            <c:idx val="2"/>
            <c:bubble3D val="0"/>
            <c:explosion val="11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72B-41D6-9B48-82DFF0BABF85}"/>
              </c:ext>
            </c:extLst>
          </c:dPt>
          <c:dPt>
            <c:idx val="3"/>
            <c:bubble3D val="0"/>
            <c:explosion val="15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72B-41D6-9B48-82DFF0BABF85}"/>
              </c:ext>
            </c:extLst>
          </c:dPt>
          <c:dLbls>
            <c:dLbl>
              <c:idx val="0"/>
              <c:layout>
                <c:manualLayout>
                  <c:x val="-3.5718865190290168E-2"/>
                  <c:y val="0.1003076350116036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72B-41D6-9B48-82DFF0BABF8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Sheet1!$A$27:$A$30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Sheet1!$B$27:$B$30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5.0999999999999996</c:v>
                </c:pt>
                <c:pt idx="2">
                  <c:v>76.900000000000006</c:v>
                </c:pt>
                <c:pt idx="3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2B-41D6-9B48-82DFF0BABF8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05718809021223"/>
          <c:y val="0.36401809183189804"/>
          <c:w val="0.28515512165314966"/>
          <c:h val="0.513586956521739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 smtClean="0"/>
              <a:t>11</a:t>
            </a:r>
            <a:r>
              <a:rPr lang="ru-RU" sz="1600" dirty="0" smtClean="0"/>
              <a:t>.1 </a:t>
            </a:r>
            <a:r>
              <a:rPr lang="ru-RU" sz="1600" dirty="0" err="1" smtClean="0"/>
              <a:t>Лекциите</a:t>
            </a:r>
            <a:r>
              <a:rPr lang="ru-RU" sz="1600" dirty="0"/>
              <a:t>/ </a:t>
            </a:r>
            <a:r>
              <a:rPr lang="ru-RU" sz="1600" dirty="0" err="1"/>
              <a:t>упражненията</a:t>
            </a:r>
            <a:r>
              <a:rPr lang="ru-RU" sz="1600" dirty="0"/>
              <a:t> </a:t>
            </a:r>
            <a:r>
              <a:rPr lang="ru-RU" sz="1600" dirty="0" err="1"/>
              <a:t>са</a:t>
            </a:r>
            <a:r>
              <a:rPr lang="ru-RU" sz="1600" dirty="0"/>
              <a:t> </a:t>
            </a:r>
            <a:r>
              <a:rPr lang="ru-RU" sz="1600" dirty="0" err="1"/>
              <a:t>достъпни</a:t>
            </a:r>
            <a:r>
              <a:rPr lang="ru-RU" sz="1600" dirty="0"/>
              <a:t> и </a:t>
            </a:r>
            <a:r>
              <a:rPr lang="ru-RU" sz="1600" dirty="0" err="1" smtClean="0"/>
              <a:t>разбираеми</a:t>
            </a:r>
            <a:r>
              <a:rPr lang="ru-RU" sz="1600" dirty="0" smtClean="0"/>
              <a:t>:</a:t>
            </a:r>
            <a:endParaRPr lang="ru-RU" sz="1600" dirty="0"/>
          </a:p>
        </c:rich>
      </c:tx>
      <c:layout>
        <c:manualLayout>
          <c:xMode val="edge"/>
          <c:yMode val="edge"/>
          <c:x val="0.123326334208224"/>
          <c:y val="2.6392206194479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Sheet1!$B$37</c:f>
              <c:strCache>
                <c:ptCount val="1"/>
                <c:pt idx="0">
                  <c:v>2.1 Лекциите/ упражненията са достъпни и разбираеми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423-4477-89CE-9B2EABD8CB07}"/>
              </c:ext>
            </c:extLst>
          </c:dPt>
          <c:dPt>
            <c:idx val="1"/>
            <c:bubble3D val="0"/>
            <c:explosion val="6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423-4477-89CE-9B2EABD8CB07}"/>
              </c:ext>
            </c:extLst>
          </c:dPt>
          <c:dPt>
            <c:idx val="2"/>
            <c:bubble3D val="0"/>
            <c:explosion val="7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423-4477-89CE-9B2EABD8CB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423-4477-89CE-9B2EABD8CB07}"/>
              </c:ext>
            </c:extLst>
          </c:dPt>
          <c:dLbls>
            <c:dLbl>
              <c:idx val="2"/>
              <c:layout>
                <c:manualLayout>
                  <c:x val="4.2847112860892364E-2"/>
                  <c:y val="8.92652298962044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23-4477-89CE-9B2EABD8CB0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Sheet1!$A$38:$A$41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Sheet1!$B$38:$B$41</c:f>
              <c:numCache>
                <c:formatCode>General</c:formatCode>
                <c:ptCount val="4"/>
                <c:pt idx="0">
                  <c:v>75</c:v>
                </c:pt>
                <c:pt idx="1">
                  <c:v>22.5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23-4477-89CE-9B2EABD8CB0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250262467191595"/>
          <c:y val="0.37836795030229803"/>
          <c:w val="0.24694181977252844"/>
          <c:h val="0.440325905647516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 smtClean="0"/>
              <a:t>11</a:t>
            </a:r>
            <a:r>
              <a:rPr lang="ru-RU" dirty="0" smtClean="0"/>
              <a:t>.2 </a:t>
            </a:r>
            <a:r>
              <a:rPr lang="ru-RU" dirty="0"/>
              <a:t>Ясно е </a:t>
            </a:r>
            <a:r>
              <a:rPr lang="ru-RU" dirty="0" err="1"/>
              <a:t>какво</a:t>
            </a:r>
            <a:r>
              <a:rPr lang="ru-RU" dirty="0"/>
              <a:t> се </a:t>
            </a:r>
            <a:r>
              <a:rPr lang="ru-RU" dirty="0" err="1"/>
              <a:t>очаква</a:t>
            </a:r>
            <a:r>
              <a:rPr lang="ru-RU" dirty="0"/>
              <a:t> от мен да </a:t>
            </a:r>
            <a:r>
              <a:rPr lang="ru-RU" dirty="0" err="1" smtClean="0"/>
              <a:t>науча</a:t>
            </a:r>
            <a:r>
              <a:rPr lang="ru-RU" dirty="0" smtClean="0"/>
              <a:t>: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Sheet1!$B$203</c:f>
              <c:strCache>
                <c:ptCount val="1"/>
                <c:pt idx="0">
                  <c:v>2.2 Ясно е какво се очаква от мен да науча по този предмет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FE2-4A86-944B-CA2CC179CFE2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FE2-4A86-944B-CA2CC179CFE2}"/>
              </c:ext>
            </c:extLst>
          </c:dPt>
          <c:dPt>
            <c:idx val="2"/>
            <c:bubble3D val="0"/>
            <c:explosion val="6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FE2-4A86-944B-CA2CC179CFE2}"/>
              </c:ext>
            </c:extLst>
          </c:dPt>
          <c:dPt>
            <c:idx val="3"/>
            <c:bubble3D val="0"/>
            <c:explosion val="9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FE2-4A86-944B-CA2CC179CFE2}"/>
              </c:ext>
            </c:extLst>
          </c:dPt>
          <c:dLbls>
            <c:dLbl>
              <c:idx val="2"/>
              <c:layout>
                <c:manualLayout>
                  <c:x val="3.7994094488188974E-2"/>
                  <c:y val="5.59999270924467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E2-4A86-944B-CA2CC179CFE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Sheet1!$A$204:$A$207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Sheet1!$B$204:$B$207</c:f>
              <c:numCache>
                <c:formatCode>General</c:formatCode>
                <c:ptCount val="4"/>
                <c:pt idx="0">
                  <c:v>74.400000000000006</c:v>
                </c:pt>
                <c:pt idx="1">
                  <c:v>15.4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E2-4A86-944B-CA2CC179CFE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118044619422569"/>
          <c:y val="0.39815252260134149"/>
          <c:w val="0.2504862204724409"/>
          <c:h val="0.4435097696121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i="1" dirty="0" smtClean="0"/>
              <a:t>1</a:t>
            </a:r>
            <a:r>
              <a:rPr lang="en-US" sz="1600" i="1" dirty="0" smtClean="0"/>
              <a:t>1</a:t>
            </a:r>
            <a:r>
              <a:rPr lang="ru-RU" sz="1600" i="1" dirty="0" smtClean="0"/>
              <a:t>.3 </a:t>
            </a:r>
            <a:r>
              <a:rPr lang="ru-RU" sz="1600" i="1" dirty="0" err="1"/>
              <a:t>Изискванията</a:t>
            </a:r>
            <a:r>
              <a:rPr lang="ru-RU" sz="1600" i="1" dirty="0"/>
              <a:t> по </a:t>
            </a:r>
            <a:r>
              <a:rPr lang="ru-RU" sz="1600" i="1" dirty="0" err="1" smtClean="0"/>
              <a:t>дисциплините</a:t>
            </a:r>
            <a:r>
              <a:rPr lang="ru-RU" sz="1600" i="1" dirty="0" smtClean="0"/>
              <a:t> </a:t>
            </a:r>
            <a:r>
              <a:rPr lang="ru-RU" sz="1600" i="1" dirty="0"/>
              <a:t>се </a:t>
            </a:r>
            <a:r>
              <a:rPr lang="ru-RU" sz="1600" i="1" dirty="0" err="1"/>
              <a:t>разясняват</a:t>
            </a:r>
            <a:r>
              <a:rPr lang="ru-RU" sz="1600" i="1" dirty="0"/>
              <a:t> в </a:t>
            </a:r>
            <a:r>
              <a:rPr lang="ru-RU" sz="1600" i="1" dirty="0" err="1"/>
              <a:t>началото</a:t>
            </a:r>
            <a:r>
              <a:rPr lang="ru-RU" sz="1600" i="1" dirty="0"/>
              <a:t> на </a:t>
            </a:r>
            <a:r>
              <a:rPr lang="ru-RU" sz="1600" i="1" dirty="0" err="1" smtClean="0"/>
              <a:t>семестъра</a:t>
            </a:r>
            <a:r>
              <a:rPr lang="ru-RU" sz="1600" i="1" dirty="0" smtClean="0"/>
              <a:t>:</a:t>
            </a:r>
            <a:endParaRPr lang="ru-RU" sz="1600" i="1" dirty="0"/>
          </a:p>
        </c:rich>
      </c:tx>
      <c:layout>
        <c:manualLayout>
          <c:xMode val="edge"/>
          <c:yMode val="edge"/>
          <c:x val="0.10139886417848998"/>
          <c:y val="4.3882960343876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9567565937524742"/>
          <c:w val="0.91630533683289583"/>
          <c:h val="0.69969448412862967"/>
        </c:manualLayout>
      </c:layout>
      <c:pie3DChart>
        <c:varyColors val="1"/>
        <c:ser>
          <c:idx val="0"/>
          <c:order val="0"/>
          <c:tx>
            <c:strRef>
              <c:f>Sheet1!$B$211</c:f>
              <c:strCache>
                <c:ptCount val="1"/>
                <c:pt idx="0">
                  <c:v>2.3 Изискванията по дисциплината се разясняват в началото на семестъра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8A5-4AAC-8787-4ED21158CD89}"/>
              </c:ext>
            </c:extLst>
          </c:dPt>
          <c:dPt>
            <c:idx val="1"/>
            <c:bubble3D val="0"/>
            <c:explosion val="7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8A5-4AAC-8787-4ED21158CD89}"/>
              </c:ext>
            </c:extLst>
          </c:dPt>
          <c:dPt>
            <c:idx val="2"/>
            <c:bubble3D val="0"/>
            <c:explosion val="16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8A5-4AAC-8787-4ED21158CD89}"/>
              </c:ext>
            </c:extLst>
          </c:dPt>
          <c:dPt>
            <c:idx val="3"/>
            <c:bubble3D val="0"/>
            <c:explosion val="25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8A5-4AAC-8787-4ED21158CD89}"/>
              </c:ext>
            </c:extLst>
          </c:dPt>
          <c:dLbls>
            <c:dLbl>
              <c:idx val="2"/>
              <c:layout>
                <c:manualLayout>
                  <c:x val="6.5946959755030621E-2"/>
                  <c:y val="0.116286089238845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472222222222207E-2"/>
                      <c:h val="7.63888888888888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8A5-4AAC-8787-4ED21158CD89}"/>
                </c:ext>
              </c:extLst>
            </c:dLbl>
            <c:dLbl>
              <c:idx val="3"/>
              <c:layout>
                <c:manualLayout>
                  <c:x val="9.8033683289588808E-3"/>
                  <c:y val="8.31784047827354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A5-4AAC-8787-4ED21158CD8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Sheet1!$A$212:$A$215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Sheet1!$B$212:$B$215</c:f>
              <c:numCache>
                <c:formatCode>General</c:formatCode>
                <c:ptCount val="4"/>
                <c:pt idx="0">
                  <c:v>59</c:v>
                </c:pt>
                <c:pt idx="1">
                  <c:v>20.5</c:v>
                </c:pt>
                <c:pt idx="2">
                  <c:v>17.899999999999999</c:v>
                </c:pt>
                <c:pt idx="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A5-4AAC-8787-4ED21158CD8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63915135608049"/>
          <c:y val="0.38649548228535674"/>
          <c:w val="0.24694181977252844"/>
          <c:h val="0.407328108842306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dirty="0" smtClean="0"/>
              <a:t>1</a:t>
            </a:r>
            <a:r>
              <a:rPr lang="en-US" sz="1600" dirty="0" smtClean="0"/>
              <a:t>1</a:t>
            </a:r>
            <a:r>
              <a:rPr lang="ru-RU" sz="1600" dirty="0" smtClean="0"/>
              <a:t>.4</a:t>
            </a:r>
            <a:r>
              <a:rPr lang="ru-RU" sz="1600" baseline="0" dirty="0" smtClean="0"/>
              <a:t> </a:t>
            </a:r>
            <a:r>
              <a:rPr lang="ru-RU" sz="1600" dirty="0" smtClean="0"/>
              <a:t>Удовлетворен/а </a:t>
            </a:r>
            <a:r>
              <a:rPr lang="ru-RU" sz="1600" dirty="0"/>
              <a:t>ли </a:t>
            </a:r>
            <a:r>
              <a:rPr lang="ru-RU" sz="1600" dirty="0" err="1"/>
              <a:t>сте</a:t>
            </a:r>
            <a:r>
              <a:rPr lang="ru-RU" sz="1600" dirty="0"/>
              <a:t> от </a:t>
            </a:r>
            <a:r>
              <a:rPr lang="ru-RU" sz="1600" dirty="0" err="1"/>
              <a:t>цялостното</a:t>
            </a:r>
            <a:r>
              <a:rPr lang="ru-RU" sz="1600" dirty="0"/>
              <a:t> </a:t>
            </a:r>
            <a:r>
              <a:rPr lang="ru-RU" sz="1600" dirty="0" smtClean="0"/>
              <a:t>обучение:</a:t>
            </a:r>
            <a:endParaRPr lang="ru-RU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2147565111442372"/>
          <c:w val="0.92865156899798329"/>
          <c:h val="0.61203691326583143"/>
        </c:manualLayout>
      </c:layout>
      <c:pie3DChart>
        <c:varyColors val="1"/>
        <c:ser>
          <c:idx val="0"/>
          <c:order val="0"/>
          <c:tx>
            <c:strRef>
              <c:f>Sheet1!$B$58</c:f>
              <c:strCache>
                <c:ptCount val="1"/>
                <c:pt idx="0">
                  <c:v>2.4 Удовлетворен/а ли сте от цялостното обучение по дисциплината в присъствена форма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92A-4931-BF05-D88AEA2437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92A-4931-BF05-D88AEA2437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92A-4931-BF05-D88AEA2437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92A-4931-BF05-D88AEA2437CE}"/>
              </c:ext>
            </c:extLst>
          </c:dPt>
          <c:dLbls>
            <c:dLbl>
              <c:idx val="2"/>
              <c:layout>
                <c:manualLayout>
                  <c:x val="3.688765971097889E-2"/>
                  <c:y val="7.882108985052604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2A-4931-BF05-D88AEA2437C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Sheet1!$A$59:$A$62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Sheet1!$B$59:$B$62</c:f>
              <c:numCache>
                <c:formatCode>General</c:formatCode>
                <c:ptCount val="4"/>
                <c:pt idx="0">
                  <c:v>52.6</c:v>
                </c:pt>
                <c:pt idx="1">
                  <c:v>36</c:v>
                </c:pt>
                <c:pt idx="2">
                  <c:v>7.8</c:v>
                </c:pt>
                <c:pt idx="3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2A-4931-BF05-D88AEA2437C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53778901109748"/>
          <c:y val="0.38427517956979851"/>
          <c:w val="0.21776476996383118"/>
          <c:h val="0.384220120674734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dirty="0" smtClean="0"/>
              <a:t>12</a:t>
            </a:r>
            <a:r>
              <a:rPr lang="ru-RU" sz="1800" dirty="0" smtClean="0"/>
              <a:t>. </a:t>
            </a:r>
            <a:r>
              <a:rPr lang="ru-RU" sz="1800" dirty="0" err="1" smtClean="0"/>
              <a:t>Форми</a:t>
            </a:r>
            <a:r>
              <a:rPr lang="ru-RU" sz="1800" dirty="0" smtClean="0"/>
              <a:t> </a:t>
            </a:r>
            <a:r>
              <a:rPr lang="ru-RU" sz="1800" dirty="0"/>
              <a:t>на </a:t>
            </a:r>
            <a:r>
              <a:rPr lang="ru-RU" sz="1800" dirty="0" err="1"/>
              <a:t>оценяване</a:t>
            </a:r>
            <a:r>
              <a:rPr lang="ru-RU" sz="1800" dirty="0"/>
              <a:t> </a:t>
            </a:r>
            <a:r>
              <a:rPr lang="ru-RU" sz="1800" dirty="0" err="1"/>
              <a:t>са</a:t>
            </a:r>
            <a:r>
              <a:rPr lang="ru-RU" sz="1800" dirty="0"/>
              <a:t> </a:t>
            </a:r>
            <a:r>
              <a:rPr lang="ru-RU" sz="1800" dirty="0" err="1"/>
              <a:t>предвидени</a:t>
            </a:r>
            <a:r>
              <a:rPr lang="ru-RU" sz="1800" dirty="0"/>
              <a:t> </a:t>
            </a:r>
            <a:r>
              <a:rPr lang="ru-RU" sz="1800" dirty="0" err="1"/>
              <a:t>като</a:t>
            </a:r>
            <a:r>
              <a:rPr lang="ru-RU" sz="1800" dirty="0"/>
              <a:t> </a:t>
            </a:r>
            <a:r>
              <a:rPr lang="ru-RU" sz="1800" dirty="0" err="1"/>
              <a:t>текуща</a:t>
            </a:r>
            <a:r>
              <a:rPr lang="ru-RU" sz="1800" dirty="0"/>
              <a:t> </a:t>
            </a:r>
            <a:r>
              <a:rPr lang="ru-RU" sz="1800" dirty="0" smtClean="0"/>
              <a:t>оценка:</a:t>
            </a:r>
            <a:endParaRPr lang="ru-RU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321984065262589E-2"/>
          <c:y val="0.23843342300925777"/>
          <c:w val="0.54109538424302062"/>
          <c:h val="0.69459089637016425"/>
        </c:manualLayout>
      </c:layout>
      <c:pie3DChart>
        <c:varyColors val="1"/>
        <c:ser>
          <c:idx val="0"/>
          <c:order val="0"/>
          <c:tx>
            <c:strRef>
              <c:f>Sheet1!$B$221</c:f>
              <c:strCache>
                <c:ptCount val="1"/>
                <c:pt idx="0">
                  <c:v>Форми на оценяване са предвидени като текуща оценка по учебната дисциплина: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4BA-4E98-9256-45FCB8A266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4BA-4E98-9256-45FCB8A266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4BA-4E98-9256-45FCB8A266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4BA-4E98-9256-45FCB8A266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4BA-4E98-9256-45FCB8A2664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04BA-4E98-9256-45FCB8A2664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04BA-4E98-9256-45FCB8A2664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Sheet1!$A$222:$A$227</c:f>
              <c:strCache>
                <c:ptCount val="6"/>
                <c:pt idx="0">
                  <c:v>3.1 Тестове</c:v>
                </c:pt>
                <c:pt idx="1">
                  <c:v>3.2 Защита на реферати</c:v>
                </c:pt>
                <c:pt idx="2">
                  <c:v>3.3 Презентация на резултати от емпирични изследвания</c:v>
                </c:pt>
                <c:pt idx="3">
                  <c:v>3.4 Тезисна разработка</c:v>
                </c:pt>
                <c:pt idx="4">
                  <c:v>3.5 Проект</c:v>
                </c:pt>
                <c:pt idx="5">
                  <c:v>3.6 Развиване на тема</c:v>
                </c:pt>
              </c:strCache>
            </c:strRef>
          </c:cat>
          <c:val>
            <c:numRef>
              <c:f>Sheet1!$B$222:$B$227</c:f>
              <c:numCache>
                <c:formatCode>General</c:formatCode>
                <c:ptCount val="6"/>
                <c:pt idx="0">
                  <c:v>65.900000000000006</c:v>
                </c:pt>
                <c:pt idx="1">
                  <c:v>65.900000000000006</c:v>
                </c:pt>
                <c:pt idx="2">
                  <c:v>36.6</c:v>
                </c:pt>
                <c:pt idx="3">
                  <c:v>7.3</c:v>
                </c:pt>
                <c:pt idx="4">
                  <c:v>17.100000000000001</c:v>
                </c:pt>
                <c:pt idx="5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4BA-4E98-9256-45FCB8A2664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981504039233733"/>
          <c:y val="0.2425968141373884"/>
          <c:w val="0.39268269879246598"/>
          <c:h val="0.64362820446110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 smtClean="0"/>
              <a:t>13</a:t>
            </a:r>
            <a:r>
              <a:rPr lang="ru-RU" dirty="0" smtClean="0"/>
              <a:t>.1 </a:t>
            </a:r>
            <a:r>
              <a:rPr lang="ru-RU" dirty="0" err="1"/>
              <a:t>Учебното</a:t>
            </a:r>
            <a:r>
              <a:rPr lang="ru-RU" dirty="0"/>
              <a:t> </a:t>
            </a:r>
            <a:r>
              <a:rPr lang="ru-RU" dirty="0" err="1"/>
              <a:t>разписание</a:t>
            </a:r>
            <a:r>
              <a:rPr lang="ru-RU" dirty="0"/>
              <a:t> при </a:t>
            </a:r>
            <a:r>
              <a:rPr lang="ru-RU" dirty="0" err="1"/>
              <a:t>аудиторните</a:t>
            </a:r>
            <a:r>
              <a:rPr lang="ru-RU" dirty="0"/>
              <a:t> </a:t>
            </a:r>
            <a:r>
              <a:rPr lang="ru-RU" dirty="0" err="1"/>
              <a:t>часове</a:t>
            </a:r>
            <a:r>
              <a:rPr lang="ru-RU" dirty="0"/>
              <a:t> се </a:t>
            </a:r>
            <a:r>
              <a:rPr lang="ru-RU" dirty="0" err="1"/>
              <a:t>спазва</a:t>
            </a:r>
            <a:r>
              <a:rPr lang="ru-RU" dirty="0"/>
              <a:t> </a:t>
            </a:r>
            <a:r>
              <a:rPr lang="ru-RU" dirty="0" err="1"/>
              <a:t>стриктно</a:t>
            </a:r>
            <a:r>
              <a:rPr lang="ru-RU" dirty="0"/>
              <a:t> от </a:t>
            </a:r>
            <a:r>
              <a:rPr lang="ru-RU" dirty="0" err="1" smtClean="0"/>
              <a:t>преподавателите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666666666666666E-2"/>
          <c:y val="0.36220230272517145"/>
          <c:w val="0.67528040244969378"/>
          <c:h val="0.62919431716259167"/>
        </c:manualLayout>
      </c:layout>
      <c:pie3DChart>
        <c:varyColors val="1"/>
        <c:ser>
          <c:idx val="0"/>
          <c:order val="0"/>
          <c:tx>
            <c:strRef>
              <c:f>Sheet1!$B$74</c:f>
              <c:strCache>
                <c:ptCount val="1"/>
                <c:pt idx="0">
                  <c:v>4.1 Учебното разписание при аудиторните часове се спазва стриктно от преподавателя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B07-4774-BE15-7F7939F859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B07-4774-BE15-7F7939F859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B07-4774-BE15-7F7939F859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B07-4774-BE15-7F7939F859E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Sheet1!$A$75:$A$78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Sheet1!$B$75:$B$78</c:f>
              <c:numCache>
                <c:formatCode>General</c:formatCode>
                <c:ptCount val="4"/>
                <c:pt idx="0">
                  <c:v>64.099999999999994</c:v>
                </c:pt>
                <c:pt idx="1">
                  <c:v>30.8</c:v>
                </c:pt>
                <c:pt idx="2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07-4774-BE15-7F7939F859E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84711286089237"/>
          <c:y val="0.46214919209518723"/>
          <c:w val="0.27548622047244087"/>
          <c:h val="0.35187011741242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 smtClean="0"/>
              <a:t>13</a:t>
            </a:r>
            <a:r>
              <a:rPr lang="ru-RU" dirty="0" smtClean="0"/>
              <a:t>.2 </a:t>
            </a:r>
            <a:r>
              <a:rPr lang="ru-RU" dirty="0" err="1"/>
              <a:t>Учебното</a:t>
            </a:r>
            <a:r>
              <a:rPr lang="ru-RU" dirty="0"/>
              <a:t> </a:t>
            </a:r>
            <a:r>
              <a:rPr lang="ru-RU" dirty="0" err="1"/>
              <a:t>разписание</a:t>
            </a:r>
            <a:r>
              <a:rPr lang="ru-RU" dirty="0"/>
              <a:t> при </a:t>
            </a:r>
            <a:r>
              <a:rPr lang="ru-RU" dirty="0" err="1"/>
              <a:t>дистанционното</a:t>
            </a:r>
            <a:r>
              <a:rPr lang="ru-RU" dirty="0"/>
              <a:t> обучение се </a:t>
            </a:r>
            <a:r>
              <a:rPr lang="ru-RU" dirty="0" err="1"/>
              <a:t>спазва</a:t>
            </a:r>
            <a:r>
              <a:rPr lang="ru-RU" dirty="0"/>
              <a:t> </a:t>
            </a:r>
            <a:r>
              <a:rPr lang="ru-RU" dirty="0" err="1"/>
              <a:t>стриктно</a:t>
            </a:r>
            <a:r>
              <a:rPr lang="ru-RU" dirty="0"/>
              <a:t> от </a:t>
            </a:r>
            <a:r>
              <a:rPr lang="ru-RU" dirty="0" err="1" smtClean="0"/>
              <a:t>преподавателите</a:t>
            </a:r>
            <a:endParaRPr lang="ru-RU" dirty="0"/>
          </a:p>
        </c:rich>
      </c:tx>
      <c:layout>
        <c:manualLayout>
          <c:xMode val="edge"/>
          <c:yMode val="edge"/>
          <c:x val="0.11702021031479594"/>
          <c:y val="1.4780465644295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Sheet1!$B$81</c:f>
              <c:strCache>
                <c:ptCount val="1"/>
                <c:pt idx="0">
                  <c:v>5.2 Учебното разписание при дистанционното обучение се спазва стриктно от преподавателя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2BD-4B44-8A7B-E754F11372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2BD-4B44-8A7B-E754F11372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2BD-4B44-8A7B-E754F11372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2BD-4B44-8A7B-E754F113725A}"/>
              </c:ext>
            </c:extLst>
          </c:dPt>
          <c:dLbls>
            <c:dLbl>
              <c:idx val="3"/>
              <c:layout>
                <c:manualLayout>
                  <c:x val="5.0720691163604552E-2"/>
                  <c:y val="4.93485710119567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BD-4B44-8A7B-E754F113725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Sheet1!$A$82:$A$85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Sheet1!$B$82:$B$85</c:f>
              <c:numCache>
                <c:formatCode>General</c:formatCode>
                <c:ptCount val="4"/>
                <c:pt idx="0">
                  <c:v>68.599999999999994</c:v>
                </c:pt>
                <c:pt idx="1">
                  <c:v>17.100000000000001</c:v>
                </c:pt>
                <c:pt idx="2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BD-4B44-8A7B-E754F113725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22922134733163"/>
          <c:y val="0.44524788568095663"/>
          <c:w val="0.27421522309711288"/>
          <c:h val="0.473393117526975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/>
              <a:t>2. </a:t>
            </a:r>
            <a:r>
              <a:rPr lang="ru-RU" dirty="0" err="1"/>
              <a:t>Посочете</a:t>
            </a:r>
            <a:r>
              <a:rPr lang="ru-RU" dirty="0"/>
              <a:t> в кое </a:t>
            </a:r>
            <a:r>
              <a:rPr lang="ru-RU" dirty="0" err="1"/>
              <a:t>професионално</a:t>
            </a:r>
            <a:r>
              <a:rPr lang="ru-RU" dirty="0"/>
              <a:t> направление е </a:t>
            </a:r>
            <a:r>
              <a:rPr lang="ru-RU" dirty="0" err="1"/>
              <a:t>специалността</a:t>
            </a:r>
            <a:r>
              <a:rPr lang="ru-RU" dirty="0"/>
              <a:t> Ви от </a:t>
            </a:r>
            <a:r>
              <a:rPr lang="ru-RU" dirty="0" err="1"/>
              <a:t>бакалавърска</a:t>
            </a:r>
            <a:r>
              <a:rPr lang="ru-RU" dirty="0"/>
              <a:t> степен: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400622153094099E-2"/>
          <c:y val="0.2535610579037641"/>
          <c:w val="0.54828963982634404"/>
          <c:h val="0.67879044641919539"/>
        </c:manualLayout>
      </c:layout>
      <c:pie3DChart>
        <c:varyColors val="1"/>
        <c:ser>
          <c:idx val="0"/>
          <c:order val="0"/>
          <c:tx>
            <c:strRef>
              <c:f>Sheet1!$C$4</c:f>
              <c:strCache>
                <c:ptCount val="1"/>
                <c:pt idx="0">
                  <c:v>1. Посочете в кое професионално направление е специалността Ви от бакалавърска степен: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BDC-488A-8C61-CB46CEFD9D75}"/>
              </c:ext>
            </c:extLst>
          </c:dPt>
          <c:dPt>
            <c:idx val="1"/>
            <c:bubble3D val="0"/>
            <c:explosion val="7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BDC-488A-8C61-CB46CEFD9D75}"/>
              </c:ext>
            </c:extLst>
          </c:dPt>
          <c:dPt>
            <c:idx val="2"/>
            <c:bubble3D val="0"/>
            <c:explosion val="5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BDC-488A-8C61-CB46CEFD9D75}"/>
              </c:ext>
            </c:extLst>
          </c:dPt>
          <c:dPt>
            <c:idx val="3"/>
            <c:bubble3D val="0"/>
            <c:explosion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BDC-488A-8C61-CB46CEFD9D75}"/>
              </c:ext>
            </c:extLst>
          </c:dPt>
          <c:dPt>
            <c:idx val="4"/>
            <c:bubble3D val="0"/>
            <c:explosion val="5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BDC-488A-8C61-CB46CEFD9D7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Sheet1!$B$5:$B$9</c:f>
              <c:strCache>
                <c:ptCount val="5"/>
                <c:pt idx="0">
                  <c:v>1.3 "Педагодика на обучението по ФВ"</c:v>
                </c:pt>
                <c:pt idx="1">
                  <c:v> 7.4 "Обществено здраве"</c:v>
                </c:pt>
                <c:pt idx="2">
                  <c:v> 7.5 "Здравни грижи"</c:v>
                </c:pt>
                <c:pt idx="3">
                  <c:v> 7.6 "Спорт"</c:v>
                </c:pt>
                <c:pt idx="4">
                  <c:v>Друго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24.4</c:v>
                </c:pt>
                <c:pt idx="1">
                  <c:v>9.8000000000000007</c:v>
                </c:pt>
                <c:pt idx="2">
                  <c:v>4.9000000000000004</c:v>
                </c:pt>
                <c:pt idx="3">
                  <c:v>51.2</c:v>
                </c:pt>
                <c:pt idx="4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DC-488A-8C61-CB46CEFD9D7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45920993487981"/>
          <c:y val="0.28240330653951362"/>
          <c:w val="0.36108362959671148"/>
          <c:h val="0.616991947622258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 smtClean="0"/>
              <a:t>13</a:t>
            </a:r>
            <a:r>
              <a:rPr lang="ru-RU" dirty="0" smtClean="0"/>
              <a:t>.3 </a:t>
            </a:r>
            <a:r>
              <a:rPr lang="ru-RU" dirty="0" err="1" smtClean="0"/>
              <a:t>Преподавателите</a:t>
            </a:r>
            <a:r>
              <a:rPr lang="ru-RU" dirty="0" smtClean="0"/>
              <a:t> </a:t>
            </a:r>
            <a:r>
              <a:rPr lang="ru-RU" dirty="0" err="1" smtClean="0"/>
              <a:t>използват</a:t>
            </a:r>
            <a:r>
              <a:rPr lang="ru-RU" dirty="0" smtClean="0"/>
              <a:t> </a:t>
            </a:r>
            <a:r>
              <a:rPr lang="ru-RU" dirty="0" err="1"/>
              <a:t>подходящи</a:t>
            </a:r>
            <a:r>
              <a:rPr lang="ru-RU" dirty="0"/>
              <a:t> </a:t>
            </a:r>
            <a:r>
              <a:rPr lang="ru-RU" dirty="0" err="1"/>
              <a:t>примери</a:t>
            </a:r>
            <a:r>
              <a:rPr lang="ru-RU" dirty="0"/>
              <a:t> за </a:t>
            </a:r>
            <a:r>
              <a:rPr lang="ru-RU" dirty="0" err="1"/>
              <a:t>изясняване</a:t>
            </a:r>
            <a:r>
              <a:rPr lang="ru-RU" dirty="0"/>
              <a:t> на </a:t>
            </a:r>
            <a:r>
              <a:rPr lang="ru-RU" dirty="0" err="1"/>
              <a:t>учебния</a:t>
            </a:r>
            <a:r>
              <a:rPr lang="ru-RU" dirty="0"/>
              <a:t> материал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Sheet1!$B$88</c:f>
              <c:strCache>
                <c:ptCount val="1"/>
                <c:pt idx="0">
                  <c:v>5.3 Преподавателят използва подходящи примери за изясняване на учебния материал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1FB-47F4-8BBC-80EE5EB351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1FB-47F4-8BBC-80EE5EB351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1FB-47F4-8BBC-80EE5EB351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1FB-47F4-8BBC-80EE5EB351F3}"/>
              </c:ext>
            </c:extLst>
          </c:dPt>
          <c:dLbls>
            <c:dLbl>
              <c:idx val="2"/>
              <c:layout>
                <c:manualLayout>
                  <c:x val="4.0106467149295721E-2"/>
                  <c:y val="9.023218287398956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1FB-47F4-8BBC-80EE5EB351F3}"/>
                </c:ext>
              </c:extLst>
            </c:dLbl>
            <c:dLbl>
              <c:idx val="3"/>
              <c:layout>
                <c:manualLayout>
                  <c:x val="2.6061420525924469E-2"/>
                  <c:y val="5.77193702124264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FB-47F4-8BBC-80EE5EB351F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Sheet1!$A$89:$A$92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Sheet1!$B$89:$B$92</c:f>
              <c:numCache>
                <c:formatCode>General</c:formatCode>
                <c:ptCount val="4"/>
                <c:pt idx="0">
                  <c:v>85</c:v>
                </c:pt>
                <c:pt idx="1">
                  <c:v>12.5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FB-47F4-8BBC-80EE5EB351F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006933508311458"/>
          <c:y val="0.45000437445319336"/>
          <c:w val="0.28937510936132982"/>
          <c:h val="0.415731991834354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 smtClean="0"/>
              <a:t>13</a:t>
            </a:r>
            <a:r>
              <a:rPr lang="ru-RU" dirty="0" smtClean="0"/>
              <a:t>.4 </a:t>
            </a:r>
            <a:r>
              <a:rPr lang="ru-RU" dirty="0" err="1" smtClean="0"/>
              <a:t>Преподавателите</a:t>
            </a:r>
            <a:r>
              <a:rPr lang="ru-RU" dirty="0" smtClean="0"/>
              <a:t> </a:t>
            </a:r>
            <a:r>
              <a:rPr lang="ru-RU" dirty="0" err="1" smtClean="0"/>
              <a:t>комуникират</a:t>
            </a:r>
            <a:r>
              <a:rPr lang="ru-RU" dirty="0" smtClean="0"/>
              <a:t> </a:t>
            </a:r>
            <a:r>
              <a:rPr lang="ru-RU" dirty="0" err="1"/>
              <a:t>лесно</a:t>
            </a:r>
            <a:r>
              <a:rPr lang="ru-RU" dirty="0"/>
              <a:t> с нас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Sheet1!$B$94</c:f>
              <c:strCache>
                <c:ptCount val="1"/>
                <c:pt idx="0">
                  <c:v>5.4 Преподавателят комуникираше лесно с нас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D54-43ED-87F5-B3091B8B77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D54-43ED-87F5-B3091B8B77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D54-43ED-87F5-B3091B8B77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D54-43ED-87F5-B3091B8B77A4}"/>
              </c:ext>
            </c:extLst>
          </c:dPt>
          <c:dLbls>
            <c:dLbl>
              <c:idx val="2"/>
              <c:layout>
                <c:manualLayout>
                  <c:x val="5.2848922555372671E-2"/>
                  <c:y val="9.28409928457032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D54-43ED-87F5-B3091B8B77A4}"/>
                </c:ext>
              </c:extLst>
            </c:dLbl>
            <c:dLbl>
              <c:idx val="3"/>
              <c:layout>
                <c:manualLayout>
                  <c:x val="4.4057524059492564E-2"/>
                  <c:y val="9.45257363662874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54-43ED-87F5-B3091B8B77A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Sheet1!$A$95:$A$98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Sheet1!$B$95:$B$98</c:f>
              <c:numCache>
                <c:formatCode>General</c:formatCode>
                <c:ptCount val="4"/>
                <c:pt idx="0">
                  <c:v>85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54-43ED-87F5-B3091B8B77A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95822397200346"/>
          <c:y val="0.39491178186060077"/>
          <c:w val="0.28937510936132982"/>
          <c:h val="0.49906532516768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 smtClean="0"/>
              <a:t>13</a:t>
            </a:r>
            <a:r>
              <a:rPr lang="ru-RU" dirty="0" smtClean="0"/>
              <a:t>.5 </a:t>
            </a:r>
            <a:r>
              <a:rPr lang="ru-RU" dirty="0" err="1" smtClean="0"/>
              <a:t>Преподавателите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са</a:t>
            </a:r>
            <a:r>
              <a:rPr lang="ru-RU" dirty="0" smtClean="0"/>
              <a:t> </a:t>
            </a:r>
            <a:r>
              <a:rPr lang="ru-RU" dirty="0"/>
              <a:t>добре </a:t>
            </a:r>
            <a:r>
              <a:rPr lang="ru-RU" dirty="0" err="1" smtClean="0"/>
              <a:t>подготвени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часовете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Sheet1!$B$101</c:f>
              <c:strCache>
                <c:ptCount val="1"/>
                <c:pt idx="0">
                  <c:v>5.5 Преподавателят е добре подготвен за часовете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428-4FCC-8A32-73E87460E9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428-4FCC-8A32-73E87460E9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428-4FCC-8A32-73E87460E9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428-4FCC-8A32-73E87460E921}"/>
              </c:ext>
            </c:extLst>
          </c:dPt>
          <c:dLbls>
            <c:dLbl>
              <c:idx val="2"/>
              <c:layout>
                <c:manualLayout>
                  <c:x val="7.3451443569553295E-3"/>
                  <c:y val="0.122505468066491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28-4FCC-8A32-73E87460E921}"/>
                </c:ext>
              </c:extLst>
            </c:dLbl>
            <c:dLbl>
              <c:idx val="3"/>
              <c:layout>
                <c:manualLayout>
                  <c:x val="3.4332239720035046E-2"/>
                  <c:y val="0.1249205307669874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28-4FCC-8A32-73E87460E92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Sheet1!$A$102:$A$105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Sheet1!$B$102:$B$105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28-4FCC-8A32-73E87460E92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753477690288699"/>
          <c:y val="0.36932195975503068"/>
          <c:w val="0.30579855643044618"/>
          <c:h val="0.496541265675123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 smtClean="0"/>
              <a:t>13</a:t>
            </a:r>
            <a:r>
              <a:rPr lang="ru-RU" dirty="0" smtClean="0"/>
              <a:t>.6 </a:t>
            </a:r>
            <a:r>
              <a:rPr lang="ru-RU" dirty="0" err="1" smtClean="0"/>
              <a:t>Преподавателите</a:t>
            </a:r>
            <a:r>
              <a:rPr lang="ru-RU" dirty="0" smtClean="0"/>
              <a:t> </a:t>
            </a:r>
            <a:r>
              <a:rPr lang="ru-RU" dirty="0" err="1" smtClean="0"/>
              <a:t>прилагат</a:t>
            </a:r>
            <a:r>
              <a:rPr lang="ru-RU" dirty="0" smtClean="0"/>
              <a:t> </a:t>
            </a:r>
            <a:r>
              <a:rPr lang="ru-RU" dirty="0"/>
              <a:t>индивидуален подход в </a:t>
            </a:r>
            <a:r>
              <a:rPr lang="ru-RU" dirty="0" err="1"/>
              <a:t>преподаването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133737277054686E-3"/>
          <c:y val="0.33157426952560826"/>
          <c:w val="0.70994291232598083"/>
          <c:h val="0.64197033662926328"/>
        </c:manualLayout>
      </c:layout>
      <c:pie3DChart>
        <c:varyColors val="1"/>
        <c:ser>
          <c:idx val="0"/>
          <c:order val="0"/>
          <c:tx>
            <c:strRef>
              <c:f>Sheet1!$B$108</c:f>
              <c:strCache>
                <c:ptCount val="1"/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775-471A-B376-1623AE5169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775-471A-B376-1623AE5169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775-471A-B376-1623AE5169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775-471A-B376-1623AE51694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Sheet1!$A$109:$A$112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Sheet1!$B$109:$B$112</c:f>
              <c:numCache>
                <c:formatCode>General</c:formatCode>
                <c:ptCount val="4"/>
                <c:pt idx="0">
                  <c:v>65</c:v>
                </c:pt>
                <c:pt idx="1">
                  <c:v>17.5</c:v>
                </c:pt>
                <c:pt idx="2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75-471A-B376-1623AE51694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45144356955386"/>
          <c:y val="0.42325714494021582"/>
          <c:w val="0.28532633420822395"/>
          <c:h val="0.468763487897346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i="1" u="none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 smtClean="0"/>
              <a:t>13</a:t>
            </a:r>
            <a:r>
              <a:rPr lang="ru-RU" dirty="0" smtClean="0"/>
              <a:t>.7 </a:t>
            </a:r>
            <a:r>
              <a:rPr lang="ru-RU" dirty="0" err="1" smtClean="0"/>
              <a:t>Преподавателите</a:t>
            </a:r>
            <a:r>
              <a:rPr lang="ru-RU" baseline="0" dirty="0" smtClean="0"/>
              <a:t> </a:t>
            </a:r>
            <a:r>
              <a:rPr lang="ru-RU" dirty="0" err="1" smtClean="0"/>
              <a:t>мотивират</a:t>
            </a:r>
            <a:r>
              <a:rPr lang="ru-RU" dirty="0" smtClean="0"/>
              <a:t> </a:t>
            </a:r>
            <a:r>
              <a:rPr lang="ru-RU" dirty="0" err="1"/>
              <a:t>студентите</a:t>
            </a:r>
            <a:r>
              <a:rPr lang="ru-RU" dirty="0"/>
              <a:t> за активно участие по </a:t>
            </a:r>
            <a:r>
              <a:rPr lang="ru-RU" dirty="0" err="1"/>
              <a:t>време</a:t>
            </a:r>
            <a:r>
              <a:rPr lang="ru-RU" dirty="0"/>
              <a:t> на </a:t>
            </a:r>
            <a:r>
              <a:rPr lang="ru-RU" dirty="0" err="1"/>
              <a:t>часовете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34814814814814821"/>
          <c:w val="0.73463320209973748"/>
          <c:h val="0.62407407407407411"/>
        </c:manualLayout>
      </c:layout>
      <c:pie3DChart>
        <c:varyColors val="1"/>
        <c:ser>
          <c:idx val="0"/>
          <c:order val="0"/>
          <c:tx>
            <c:strRef>
              <c:f>Sheet1!$B$115</c:f>
              <c:strCache>
                <c:ptCount val="1"/>
                <c:pt idx="0">
                  <c:v>5.8 Преподавателят мотивира студентите за активно участие по време на часовете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C41-4213-8089-8DF2E2F061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C41-4213-8089-8DF2E2F061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C41-4213-8089-8DF2E2F061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C41-4213-8089-8DF2E2F061B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Sheet1!$A$116:$A$119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Sheet1!$B$116:$B$119</c:f>
              <c:numCache>
                <c:formatCode>General</c:formatCode>
                <c:ptCount val="4"/>
                <c:pt idx="0">
                  <c:v>75</c:v>
                </c:pt>
                <c:pt idx="1">
                  <c:v>20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41-4213-8089-8DF2E2F061B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890004374453195"/>
          <c:y val="0.44799066783318753"/>
          <c:w val="0.29998884514435697"/>
          <c:h val="0.49846310877806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 smtClean="0"/>
              <a:t>13</a:t>
            </a:r>
            <a:r>
              <a:rPr lang="ru-RU" dirty="0" smtClean="0"/>
              <a:t>.8 </a:t>
            </a:r>
            <a:r>
              <a:rPr lang="ru-RU" dirty="0" err="1"/>
              <a:t>Мисля</a:t>
            </a:r>
            <a:r>
              <a:rPr lang="ru-RU" dirty="0"/>
              <a:t>, че </a:t>
            </a:r>
            <a:r>
              <a:rPr lang="ru-RU" dirty="0" err="1"/>
              <a:t>мога</a:t>
            </a:r>
            <a:r>
              <a:rPr lang="ru-RU" dirty="0"/>
              <a:t> да </a:t>
            </a:r>
            <a:r>
              <a:rPr lang="ru-RU" dirty="0" err="1"/>
              <a:t>разчитам</a:t>
            </a:r>
            <a:r>
              <a:rPr lang="ru-RU" dirty="0"/>
              <a:t> </a:t>
            </a:r>
            <a:r>
              <a:rPr lang="ru-RU" dirty="0" smtClean="0"/>
              <a:t>на</a:t>
            </a:r>
            <a:r>
              <a:rPr lang="ru-RU" baseline="0" dirty="0" smtClean="0"/>
              <a:t> </a:t>
            </a:r>
            <a:r>
              <a:rPr lang="ru-RU" dirty="0" err="1" smtClean="0"/>
              <a:t>преподавателите</a:t>
            </a:r>
            <a:r>
              <a:rPr lang="ru-RU" dirty="0" smtClean="0"/>
              <a:t>, </a:t>
            </a:r>
            <a:r>
              <a:rPr lang="ru-RU" dirty="0" err="1"/>
              <a:t>ако</a:t>
            </a:r>
            <a:r>
              <a:rPr lang="ru-RU" dirty="0"/>
              <a:t> имам трудности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34814814814814815"/>
          <c:w val="0.80253477690288699"/>
          <c:h val="0.6518518518518519"/>
        </c:manualLayout>
      </c:layout>
      <c:pie3DChart>
        <c:varyColors val="1"/>
        <c:ser>
          <c:idx val="0"/>
          <c:order val="0"/>
          <c:tx>
            <c:strRef>
              <c:f>Sheet1!$B$121</c:f>
              <c:strCache>
                <c:ptCount val="1"/>
                <c:pt idx="0">
                  <c:v>5.9 Мисля, че мога да разчитам на този преподавател, ако имам трудности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5D3-4143-A066-E9F2317433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5D3-4143-A066-E9F2317433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5D3-4143-A066-E9F2317433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5D3-4143-A066-E9F2317433B1}"/>
              </c:ext>
            </c:extLst>
          </c:dPt>
          <c:dLbls>
            <c:dLbl>
              <c:idx val="3"/>
              <c:layout>
                <c:manualLayout>
                  <c:x val="2.5536307961504811E-2"/>
                  <c:y val="6.6893409157188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D3-4143-A066-E9F2317433B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Sheet1!$A$122:$A$125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Sheet1!$B$122:$B$125</c:f>
              <c:numCache>
                <c:formatCode>General</c:formatCode>
                <c:ptCount val="4"/>
                <c:pt idx="0">
                  <c:v>72.5</c:v>
                </c:pt>
                <c:pt idx="1">
                  <c:v>25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D3-4143-A066-E9F2317433B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 smtClean="0"/>
              <a:t>13</a:t>
            </a:r>
            <a:r>
              <a:rPr lang="ru-RU" dirty="0" smtClean="0"/>
              <a:t>.9 </a:t>
            </a:r>
            <a:r>
              <a:rPr lang="ru-RU" dirty="0" err="1" smtClean="0"/>
              <a:t>Преподавателите</a:t>
            </a:r>
            <a:r>
              <a:rPr lang="ru-RU" dirty="0" smtClean="0"/>
              <a:t> </a:t>
            </a:r>
            <a:r>
              <a:rPr lang="ru-RU" dirty="0" err="1" smtClean="0"/>
              <a:t>упражняват</a:t>
            </a:r>
            <a:r>
              <a:rPr lang="ru-RU" dirty="0" smtClean="0"/>
              <a:t> </a:t>
            </a:r>
            <a:r>
              <a:rPr lang="ru-RU" dirty="0" err="1"/>
              <a:t>текущ</a:t>
            </a:r>
            <a:r>
              <a:rPr lang="ru-RU" dirty="0"/>
              <a:t> </a:t>
            </a:r>
            <a:r>
              <a:rPr lang="ru-RU" dirty="0" err="1"/>
              <a:t>контрол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преподавания материал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394882050142578E-2"/>
          <c:y val="0.33555034890303198"/>
          <c:w val="0.77197922134733155"/>
          <c:h val="0.64722222222222225"/>
        </c:manualLayout>
      </c:layout>
      <c:pie3DChart>
        <c:varyColors val="1"/>
        <c:ser>
          <c:idx val="0"/>
          <c:order val="0"/>
          <c:tx>
            <c:strRef>
              <c:f>Sheet1!$B$128</c:f>
              <c:strCache>
                <c:ptCount val="1"/>
                <c:pt idx="0">
                  <c:v>5.10 Преподавателят упражнява текущ контрол върху преподавания материал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F53-4E1F-9D12-B6B478AFE9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F53-4E1F-9D12-B6B478AFE9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F53-4E1F-9D12-B6B478AFE9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F53-4E1F-9D12-B6B478AFE9EA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53-4E1F-9D12-B6B478AFE9E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Sheet1!$A$129:$A$132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Sheet1!$B$129:$B$132</c:f>
              <c:numCache>
                <c:formatCode>General</c:formatCode>
                <c:ptCount val="4"/>
                <c:pt idx="0">
                  <c:v>75</c:v>
                </c:pt>
                <c:pt idx="1">
                  <c:v>20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53-4E1F-9D12-B6B478AFE9E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78471128608923"/>
          <c:y val="0.43278777105574123"/>
          <c:w val="0.27548622047244087"/>
          <c:h val="0.407596756925998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 smtClean="0"/>
              <a:t>13</a:t>
            </a:r>
            <a:r>
              <a:rPr lang="ru-RU" dirty="0" smtClean="0"/>
              <a:t>.10 </a:t>
            </a:r>
            <a:r>
              <a:rPr lang="ru-RU" dirty="0"/>
              <a:t>Като </a:t>
            </a:r>
            <a:r>
              <a:rPr lang="ru-RU" dirty="0" err="1"/>
              <a:t>цяло</a:t>
            </a:r>
            <a:r>
              <a:rPr lang="ru-RU" dirty="0"/>
              <a:t> </a:t>
            </a:r>
            <a:r>
              <a:rPr lang="ru-RU" dirty="0" err="1"/>
              <a:t>този</a:t>
            </a:r>
            <a:r>
              <a:rPr lang="ru-RU" dirty="0"/>
              <a:t> </a:t>
            </a:r>
            <a:r>
              <a:rPr lang="ru-RU" dirty="0" err="1" smtClean="0"/>
              <a:t>преподавателите</a:t>
            </a:r>
            <a:r>
              <a:rPr lang="ru-RU" dirty="0" smtClean="0"/>
              <a:t> </a:t>
            </a:r>
            <a:r>
              <a:rPr lang="ru-RU" dirty="0" err="1" smtClean="0"/>
              <a:t>допринесоха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моето</a:t>
            </a:r>
            <a:r>
              <a:rPr lang="ru-RU" dirty="0"/>
              <a:t> обучение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24982970546671E-2"/>
          <c:y val="0.34305549383401845"/>
          <c:w val="0.76364588801399813"/>
          <c:h val="0.60601851851851851"/>
        </c:manualLayout>
      </c:layout>
      <c:pie3DChart>
        <c:varyColors val="1"/>
        <c:ser>
          <c:idx val="0"/>
          <c:order val="0"/>
          <c:tx>
            <c:strRef>
              <c:f>Sheet1!$B$135</c:f>
              <c:strCache>
                <c:ptCount val="1"/>
                <c:pt idx="0">
                  <c:v>5.11 Като цяло този преподавател допринесе за моето обучение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905-4F0E-9D05-DDC1A68D77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905-4F0E-9D05-DDC1A68D77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905-4F0E-9D05-DDC1A68D77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905-4F0E-9D05-DDC1A68D772D}"/>
              </c:ext>
            </c:extLst>
          </c:dPt>
          <c:dLbls>
            <c:dLbl>
              <c:idx val="2"/>
              <c:layout>
                <c:manualLayout>
                  <c:x val="4.0424540682414696E-2"/>
                  <c:y val="7.361986001749773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05-4F0E-9D05-DDC1A68D772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Sheet1!$A$136:$A$139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Sheet1!$B$136:$B$139</c:f>
              <c:numCache>
                <c:formatCode>General</c:formatCode>
                <c:ptCount val="4"/>
                <c:pt idx="0">
                  <c:v>82.9</c:v>
                </c:pt>
                <c:pt idx="1">
                  <c:v>14.6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05-4F0E-9D05-DDC1A68D772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76377952755897"/>
          <c:y val="0.50301363371245256"/>
          <c:w val="0.28123622047244096"/>
          <c:h val="0.38795421405657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 smtClean="0"/>
              <a:t>14</a:t>
            </a:r>
            <a:r>
              <a:rPr lang="ru-RU" sz="1600" dirty="0" smtClean="0"/>
              <a:t>.1. </a:t>
            </a:r>
            <a:r>
              <a:rPr lang="ru-RU" sz="1600" dirty="0" err="1"/>
              <a:t>Използват</a:t>
            </a:r>
            <a:r>
              <a:rPr lang="ru-RU" sz="1600" dirty="0"/>
              <a:t> се </a:t>
            </a:r>
            <a:r>
              <a:rPr lang="ru-RU" sz="1600" dirty="0" err="1"/>
              <a:t>съвременни</a:t>
            </a:r>
            <a:r>
              <a:rPr lang="ru-RU" sz="1600" dirty="0"/>
              <a:t> технически средства в </a:t>
            </a:r>
            <a:r>
              <a:rPr lang="ru-RU" sz="1600" dirty="0" err="1"/>
              <a:t>учебния</a:t>
            </a:r>
            <a:r>
              <a:rPr lang="ru-RU" sz="1600" dirty="0"/>
              <a:t> </a:t>
            </a:r>
            <a:r>
              <a:rPr lang="ru-RU" sz="1600" dirty="0" err="1"/>
              <a:t>процес</a:t>
            </a:r>
            <a:endParaRPr lang="ru-RU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Sheet1!$B$74</c:f>
              <c:strCache>
                <c:ptCount val="1"/>
                <c:pt idx="0">
                  <c:v>6.1 Използват се съвременни технически средства в учебния процес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4A1-44EA-813D-C72AD9FD9B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4A1-44EA-813D-C72AD9FD9B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4A1-44EA-813D-C72AD9FD9B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4A1-44EA-813D-C72AD9FD9B8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Sheet1!$A$75:$A$78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Sheet1!$B$75:$B$78</c:f>
              <c:numCache>
                <c:formatCode>General</c:formatCode>
                <c:ptCount val="4"/>
                <c:pt idx="0">
                  <c:v>76.900000000000006</c:v>
                </c:pt>
                <c:pt idx="1">
                  <c:v>20.5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A1-44EA-813D-C72AD9FD9B8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16481376677441"/>
          <c:y val="0.4185252026260648"/>
          <c:w val="0.22562093728917068"/>
          <c:h val="0.41780984283400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 smtClean="0"/>
              <a:t>14</a:t>
            </a:r>
            <a:r>
              <a:rPr lang="ru-RU" sz="1600" dirty="0" smtClean="0"/>
              <a:t>.2 </a:t>
            </a:r>
            <a:r>
              <a:rPr lang="ru-RU" sz="1600" dirty="0" err="1"/>
              <a:t>Онагледяване</a:t>
            </a:r>
            <a:r>
              <a:rPr lang="ru-RU" sz="1600" dirty="0"/>
              <a:t> на </a:t>
            </a:r>
            <a:r>
              <a:rPr lang="ru-RU" sz="1600" dirty="0" err="1"/>
              <a:t>лекциите</a:t>
            </a:r>
            <a:r>
              <a:rPr lang="ru-RU" sz="1600" dirty="0"/>
              <a:t> с </a:t>
            </a:r>
            <a:r>
              <a:rPr lang="ru-RU" sz="1600" dirty="0" err="1"/>
              <a:t>мултимедийни</a:t>
            </a:r>
            <a:r>
              <a:rPr lang="ru-RU" sz="1600" dirty="0"/>
              <a:t> презентации и </a:t>
            </a:r>
            <a:r>
              <a:rPr lang="ru-RU" sz="1600" dirty="0" err="1"/>
              <a:t>учебни</a:t>
            </a:r>
            <a:r>
              <a:rPr lang="ru-RU" sz="1600" dirty="0"/>
              <a:t> </a:t>
            </a:r>
            <a:r>
              <a:rPr lang="ru-RU" sz="1600" dirty="0" err="1"/>
              <a:t>филми</a:t>
            </a:r>
            <a:endParaRPr lang="ru-RU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052113356156913E-3"/>
          <c:y val="0.34975803680777612"/>
          <c:w val="0.91104200814365177"/>
          <c:h val="0.6368148417021795"/>
        </c:manualLayout>
      </c:layout>
      <c:pie3DChart>
        <c:varyColors val="1"/>
        <c:ser>
          <c:idx val="0"/>
          <c:order val="0"/>
          <c:tx>
            <c:strRef>
              <c:f>Sheet1!$B$81</c:f>
              <c:strCache>
                <c:ptCount val="1"/>
                <c:pt idx="0">
                  <c:v>6.2 Онагледяване на лекциите с мултимедийни презентации и учебни филми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4F4-4E47-B514-432120DC2D6A}"/>
              </c:ext>
            </c:extLst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4F4-4E47-B514-432120DC2D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4F4-4E47-B514-432120DC2D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4F4-4E47-B514-432120DC2D6A}"/>
              </c:ext>
            </c:extLst>
          </c:dPt>
          <c:dLbls>
            <c:dLbl>
              <c:idx val="1"/>
              <c:layout>
                <c:manualLayout>
                  <c:x val="-3.1737475178814701E-3"/>
                  <c:y val="0.1418820527877854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F4-4E47-B514-432120DC2D6A}"/>
                </c:ext>
              </c:extLst>
            </c:dLbl>
            <c:dLbl>
              <c:idx val="2"/>
              <c:layout>
                <c:manualLayout>
                  <c:x val="4.5662571138418109E-2"/>
                  <c:y val="9.94115733172504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F4-4E47-B514-432120DC2D6A}"/>
                </c:ext>
              </c:extLst>
            </c:dLbl>
            <c:dLbl>
              <c:idx val="3"/>
              <c:layout>
                <c:manualLayout>
                  <c:x val="3.2066881870266316E-2"/>
                  <c:y val="8.546745376861308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F4-4E47-B514-432120DC2D6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Sheet1!$A$82:$A$85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Sheet1!$B$82:$B$85</c:f>
              <c:numCache>
                <c:formatCode>General</c:formatCode>
                <c:ptCount val="4"/>
                <c:pt idx="0">
                  <c:v>95.1</c:v>
                </c:pt>
                <c:pt idx="1">
                  <c:v>2.4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F4-4E47-B514-432120DC2D6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58341228030607"/>
          <c:y val="0.452700361335513"/>
          <c:w val="0.23580040534466828"/>
          <c:h val="0.427340414557112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 smtClean="0"/>
              <a:t>3</a:t>
            </a:r>
            <a:r>
              <a:rPr lang="ru-RU" dirty="0" smtClean="0"/>
              <a:t>. Владеете</a:t>
            </a:r>
            <a:r>
              <a:rPr lang="ru-RU" baseline="0" dirty="0" smtClean="0"/>
              <a:t> </a:t>
            </a:r>
            <a:r>
              <a:rPr lang="ru-RU" dirty="0" smtClean="0"/>
              <a:t>чужд </a:t>
            </a:r>
            <a:r>
              <a:rPr lang="ru-RU" dirty="0" err="1" smtClean="0"/>
              <a:t>език</a:t>
            </a:r>
            <a:r>
              <a:rPr lang="ru-RU" dirty="0" smtClean="0"/>
              <a:t>:</a:t>
            </a:r>
            <a:endParaRPr lang="ru-RU" dirty="0"/>
          </a:p>
        </c:rich>
      </c:tx>
      <c:layout>
        <c:manualLayout>
          <c:xMode val="edge"/>
          <c:yMode val="edge"/>
          <c:x val="0.29085078509795209"/>
          <c:y val="3.12913260533775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864820051440824"/>
          <c:w val="0.6313063254409641"/>
          <c:h val="0.7713854645081365"/>
        </c:manualLayout>
      </c:layout>
      <c:pie3DChart>
        <c:varyColors val="1"/>
        <c:ser>
          <c:idx val="0"/>
          <c:order val="0"/>
          <c:tx>
            <c:strRef>
              <c:f>Sheet1!$C$102</c:f>
              <c:strCache>
                <c:ptCount val="1"/>
                <c:pt idx="0">
                  <c:v>8. Владеете ли чужд език?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595-42B2-9D9F-837A14D262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595-42B2-9D9F-837A14D262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595-42B2-9D9F-837A14D262E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Sheet1!$B$103:$B$105</c:f>
              <c:strCache>
                <c:ptCount val="3"/>
                <c:pt idx="0">
                  <c:v> Да, един</c:v>
                </c:pt>
                <c:pt idx="1">
                  <c:v> Да, повече от един</c:v>
                </c:pt>
                <c:pt idx="2">
                  <c:v> Не</c:v>
                </c:pt>
              </c:strCache>
            </c:strRef>
          </c:cat>
          <c:val>
            <c:numRef>
              <c:f>Sheet1!$C$103:$C$105</c:f>
              <c:numCache>
                <c:formatCode>General</c:formatCode>
                <c:ptCount val="3"/>
                <c:pt idx="0">
                  <c:v>55</c:v>
                </c:pt>
                <c:pt idx="1">
                  <c:v>20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95-42B2-9D9F-837A14D262E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208729269181052"/>
          <c:y val="0.32392732044447892"/>
          <c:w val="0.32885881781780718"/>
          <c:h val="0.445587806805533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 smtClean="0"/>
              <a:t>14</a:t>
            </a:r>
            <a:r>
              <a:rPr lang="ru-RU" sz="1600" dirty="0" smtClean="0"/>
              <a:t>.3 </a:t>
            </a:r>
            <a:r>
              <a:rPr lang="ru-RU" sz="1600" dirty="0"/>
              <a:t>Достъпност до електронни услуги предоставяни от университета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4142522811475051"/>
          <c:w val="0.9990578120427932"/>
          <c:h val="0.63669223950961973"/>
        </c:manualLayout>
      </c:layout>
      <c:pie3DChart>
        <c:varyColors val="1"/>
        <c:ser>
          <c:idx val="0"/>
          <c:order val="0"/>
          <c:tx>
            <c:strRef>
              <c:f>Sheet1!$B$88</c:f>
              <c:strCache>
                <c:ptCount val="1"/>
              </c:strCache>
            </c:strRef>
          </c:tx>
          <c:dPt>
            <c:idx val="0"/>
            <c:bubble3D val="0"/>
            <c:explosion val="16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600-4F0F-BC92-FA2128A99129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600-4F0F-BC92-FA2128A99129}"/>
              </c:ext>
            </c:extLst>
          </c:dPt>
          <c:dPt>
            <c:idx val="2"/>
            <c:bubble3D val="0"/>
            <c:explosion val="1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600-4F0F-BC92-FA2128A99129}"/>
              </c:ext>
            </c:extLst>
          </c:dPt>
          <c:dPt>
            <c:idx val="3"/>
            <c:bubble3D val="0"/>
            <c:explosion val="24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600-4F0F-BC92-FA2128A99129}"/>
              </c:ext>
            </c:extLst>
          </c:dPt>
          <c:dLbls>
            <c:dLbl>
              <c:idx val="2"/>
              <c:layout>
                <c:manualLayout>
                  <c:x val="4.1073096729471376E-2"/>
                  <c:y val="6.84914840380053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00-4F0F-BC92-FA2128A9912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Sheet1!$A$89:$A$92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Sheet1!$B$89:$B$92</c:f>
              <c:numCache>
                <c:formatCode>General</c:formatCode>
                <c:ptCount val="4"/>
                <c:pt idx="0">
                  <c:v>80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00-4F0F-BC92-FA2128A9912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753046218651765"/>
          <c:y val="0.45980881351347436"/>
          <c:w val="0.2323067008612289"/>
          <c:h val="0.38535362012916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 smtClean="0"/>
              <a:t>14</a:t>
            </a:r>
            <a:r>
              <a:rPr lang="ru-RU" sz="1600" dirty="0" smtClean="0"/>
              <a:t>.4. </a:t>
            </a:r>
            <a:r>
              <a:rPr lang="ru-RU" sz="1600" dirty="0" err="1" smtClean="0"/>
              <a:t>Предоставена</a:t>
            </a:r>
            <a:r>
              <a:rPr lang="ru-RU" sz="1600" dirty="0" smtClean="0"/>
              <a:t> </a:t>
            </a:r>
            <a:r>
              <a:rPr lang="ru-RU" sz="1600" dirty="0"/>
              <a:t>е </a:t>
            </a:r>
            <a:r>
              <a:rPr lang="ru-RU" sz="1600" dirty="0" err="1"/>
              <a:t>възможност</a:t>
            </a:r>
            <a:r>
              <a:rPr lang="ru-RU" sz="1600" dirty="0"/>
              <a:t> за </a:t>
            </a:r>
            <a:r>
              <a:rPr lang="ru-RU" sz="1600" dirty="0" err="1"/>
              <a:t>консултация</a:t>
            </a:r>
            <a:r>
              <a:rPr lang="ru-RU" sz="1600" dirty="0"/>
              <a:t> с </a:t>
            </a:r>
            <a:r>
              <a:rPr lang="ru-RU" sz="1600" dirty="0" err="1" smtClean="0"/>
              <a:t>преподавателите</a:t>
            </a:r>
            <a:endParaRPr lang="ru-RU" sz="1600" dirty="0"/>
          </a:p>
        </c:rich>
      </c:tx>
      <c:layout>
        <c:manualLayout>
          <c:xMode val="edge"/>
          <c:yMode val="edge"/>
          <c:x val="0.12054941656565522"/>
          <c:y val="2.5195613185836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31388888888888888"/>
          <c:w val="0.67528040244969378"/>
          <c:h val="0.68611111111111112"/>
        </c:manualLayout>
      </c:layout>
      <c:pie3DChart>
        <c:varyColors val="1"/>
        <c:ser>
          <c:idx val="0"/>
          <c:order val="0"/>
          <c:tx>
            <c:strRef>
              <c:f>Sheet1!$B$94</c:f>
              <c:strCache>
                <c:ptCount val="1"/>
                <c:pt idx="0">
                  <c:v>6.4 Предоставена е възможност за консултация с преподавателя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2C0-4A79-80AC-31BC5B3676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2C0-4A79-80AC-31BC5B3676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2C0-4A79-80AC-31BC5B3676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2C0-4A79-80AC-31BC5B36764B}"/>
              </c:ext>
            </c:extLst>
          </c:dPt>
          <c:dLbls>
            <c:dLbl>
              <c:idx val="3"/>
              <c:layout>
                <c:manualLayout>
                  <c:x val="1.5793228613072793E-2"/>
                  <c:y val="5.76162833759212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C0-4A79-80AC-31BC5B36764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Sheet1!$A$95:$A$98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</c:v>
                </c:pt>
              </c:strCache>
            </c:strRef>
          </c:cat>
          <c:val>
            <c:numRef>
              <c:f>Sheet1!$B$95:$B$98</c:f>
              <c:numCache>
                <c:formatCode>General</c:formatCode>
                <c:ptCount val="4"/>
                <c:pt idx="0">
                  <c:v>82.5</c:v>
                </c:pt>
                <c:pt idx="1">
                  <c:v>12.5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C0-4A79-80AC-31BC5B36764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19470691163605"/>
          <c:y val="0.41966754155730535"/>
          <c:w val="0.24694181977252844"/>
          <c:h val="0.426405657626130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bg-BG" dirty="0" smtClean="0"/>
              <a:t>1</a:t>
            </a:r>
            <a:r>
              <a:rPr lang="en-US" dirty="0" smtClean="0"/>
              <a:t>5</a:t>
            </a:r>
            <a:r>
              <a:rPr lang="ru-RU" dirty="0" smtClean="0"/>
              <a:t>. </a:t>
            </a:r>
            <a:r>
              <a:rPr lang="ru-RU" dirty="0" err="1"/>
              <a:t>Доволни</a:t>
            </a:r>
            <a:r>
              <a:rPr lang="ru-RU" dirty="0"/>
              <a:t> </a:t>
            </a:r>
            <a:r>
              <a:rPr lang="ru-RU" dirty="0" err="1" smtClean="0"/>
              <a:t>сте</a:t>
            </a:r>
            <a:r>
              <a:rPr lang="ru-RU" dirty="0" smtClean="0"/>
              <a:t> </a:t>
            </a:r>
            <a:r>
              <a:rPr lang="ru-RU" dirty="0"/>
              <a:t>от </a:t>
            </a:r>
            <a:r>
              <a:rPr lang="ru-RU" dirty="0" err="1"/>
              <a:t>организацията</a:t>
            </a:r>
            <a:r>
              <a:rPr lang="ru-RU" dirty="0"/>
              <a:t> и </a:t>
            </a:r>
            <a:r>
              <a:rPr lang="ru-RU" dirty="0" err="1"/>
              <a:t>обслужването</a:t>
            </a:r>
            <a:r>
              <a:rPr lang="ru-RU" dirty="0"/>
              <a:t> при </a:t>
            </a:r>
            <a:r>
              <a:rPr lang="ru-RU" dirty="0" err="1"/>
              <a:t>приемането</a:t>
            </a:r>
            <a:r>
              <a:rPr lang="ru-RU" dirty="0"/>
              <a:t> на </a:t>
            </a:r>
            <a:r>
              <a:rPr lang="ru-RU" dirty="0" err="1"/>
              <a:t>Вашите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за </a:t>
            </a:r>
            <a:r>
              <a:rPr lang="ru-RU" dirty="0" err="1"/>
              <a:t>каднидатсване</a:t>
            </a:r>
            <a:r>
              <a:rPr lang="ru-RU" dirty="0"/>
              <a:t> и </a:t>
            </a:r>
            <a:r>
              <a:rPr lang="ru-RU" dirty="0" err="1"/>
              <a:t>записване</a:t>
            </a:r>
            <a:r>
              <a:rPr lang="ru-RU" dirty="0"/>
              <a:t> за обучение в ОКС "</a:t>
            </a:r>
            <a:r>
              <a:rPr lang="ru-RU" dirty="0" err="1" smtClean="0"/>
              <a:t>Магистър</a:t>
            </a:r>
            <a:r>
              <a:rPr lang="ru-RU" dirty="0" smtClean="0"/>
              <a:t>":</a:t>
            </a:r>
            <a:endParaRPr lang="ru-RU" dirty="0"/>
          </a:p>
        </c:rich>
      </c:tx>
      <c:layout>
        <c:manualLayout>
          <c:xMode val="edge"/>
          <c:yMode val="edge"/>
          <c:x val="0.130729021130087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556246836771223E-2"/>
          <c:y val="0.28168695541765199"/>
          <c:w val="0.70113737362515272"/>
          <c:h val="0.69059787007792772"/>
        </c:manualLayout>
      </c:layout>
      <c:pie3DChart>
        <c:varyColors val="1"/>
        <c:ser>
          <c:idx val="0"/>
          <c:order val="0"/>
          <c:tx>
            <c:strRef>
              <c:f>Sheet1!$C$114</c:f>
              <c:strCache>
                <c:ptCount val="1"/>
                <c:pt idx="0">
                  <c:v>9. Доволни ли сте от организацията и обслужването при приемането на Вашите документи за каднидатсване и записване за обучение в ОКС "Магистър"? *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A1E-4425-940D-94905BCB0D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A1E-4425-940D-94905BCB0D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A1E-4425-940D-94905BCB0DB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Sheet1!$B$115:$B$117</c:f>
              <c:strCache>
                <c:ptCount val="3"/>
                <c:pt idx="0">
                  <c:v> Да</c:v>
                </c:pt>
                <c:pt idx="1">
                  <c:v> Не мога да преценя</c:v>
                </c:pt>
                <c:pt idx="2">
                  <c:v> Не</c:v>
                </c:pt>
              </c:strCache>
            </c:strRef>
          </c:cat>
          <c:val>
            <c:numRef>
              <c:f>Sheet1!$C$115:$C$117</c:f>
              <c:numCache>
                <c:formatCode>General</c:formatCode>
                <c:ptCount val="3"/>
                <c:pt idx="0">
                  <c:v>90.2</c:v>
                </c:pt>
                <c:pt idx="1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1E-4425-940D-94905BCB0DB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531523433423222"/>
          <c:y val="0.38768509848112115"/>
          <c:w val="0.34361586086394441"/>
          <c:h val="0.38926865268938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bg-BG" sz="1800" dirty="0" smtClean="0"/>
              <a:t>1</a:t>
            </a:r>
            <a:r>
              <a:rPr lang="en-US" sz="1800" dirty="0" smtClean="0"/>
              <a:t>6</a:t>
            </a:r>
            <a:r>
              <a:rPr lang="bg-BG" sz="1800" dirty="0" smtClean="0"/>
              <a:t>. Доволни</a:t>
            </a:r>
            <a:r>
              <a:rPr lang="bg-BG" sz="1800" baseline="0" dirty="0" smtClean="0"/>
              <a:t> сте от организацията и обслужването при настаняването в общежитията: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Sheet1!$D$122</c:f>
              <c:strCache>
                <c:ptCount val="1"/>
                <c:pt idx="0">
                  <c:v>блок 70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19941B4-1F03-4985-B7D5-96FB98D594D9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65A-47B9-BC37-D15B446835D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20D915D-F897-4509-843E-B3368FE3C26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65A-47B9-BC37-D15B446835D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E2E5EAC-7F48-4364-B23A-223D1707E95D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65A-47B9-BC37-D15B44683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Sheet1!$C$123:$C$127</c:f>
              <c:strCache>
                <c:ptCount val="5"/>
                <c:pt idx="0">
                  <c:v>Да</c:v>
                </c:pt>
                <c:pt idx="1">
                  <c:v> По-скоро да</c:v>
                </c:pt>
                <c:pt idx="2">
                  <c:v> Не мога да преценя</c:v>
                </c:pt>
                <c:pt idx="3">
                  <c:v> По-скоро не</c:v>
                </c:pt>
                <c:pt idx="4">
                  <c:v> Не</c:v>
                </c:pt>
              </c:strCache>
            </c:strRef>
          </c:cat>
          <c:val>
            <c:numRef>
              <c:f>Sheet1!$D$123:$D$127</c:f>
              <c:numCache>
                <c:formatCode>General</c:formatCode>
                <c:ptCount val="5"/>
                <c:pt idx="0">
                  <c:v>20</c:v>
                </c:pt>
                <c:pt idx="2">
                  <c:v>70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A-47B9-BC37-D15B446835D3}"/>
            </c:ext>
          </c:extLst>
        </c:ser>
        <c:ser>
          <c:idx val="1"/>
          <c:order val="1"/>
          <c:tx>
            <c:strRef>
              <c:f>Sheet1!$E$122</c:f>
              <c:strCache>
                <c:ptCount val="1"/>
                <c:pt idx="0">
                  <c:v>блок 61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D997A20-1432-4A09-BB10-C534E7266841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65A-47B9-BC37-D15B446835D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10B3A40-B11A-45D2-A556-7B263BDA6D72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65A-47B9-BC37-D15B446835D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5A-47B9-BC37-D15B446835D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BF7C814-F3A6-4F55-ABA0-2315C7C545B6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665A-47B9-BC37-D15B446835D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75EB851-0BB9-459F-A5FE-31F1E059C38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665A-47B9-BC37-D15B44683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Sheet1!$C$123:$C$127</c:f>
              <c:strCache>
                <c:ptCount val="5"/>
                <c:pt idx="0">
                  <c:v>Да</c:v>
                </c:pt>
                <c:pt idx="1">
                  <c:v> По-скоро да</c:v>
                </c:pt>
                <c:pt idx="2">
                  <c:v> Не мога да преценя</c:v>
                </c:pt>
                <c:pt idx="3">
                  <c:v> По-скоро не</c:v>
                </c:pt>
                <c:pt idx="4">
                  <c:v> Не</c:v>
                </c:pt>
              </c:strCache>
            </c:strRef>
          </c:cat>
          <c:val>
            <c:numRef>
              <c:f>Sheet1!$E$123:$E$127</c:f>
              <c:numCache>
                <c:formatCode>General</c:formatCode>
                <c:ptCount val="5"/>
                <c:pt idx="0">
                  <c:v>14.3</c:v>
                </c:pt>
                <c:pt idx="2">
                  <c:v>85.7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5A-47B9-BC37-D15B446835D3}"/>
            </c:ext>
          </c:extLst>
        </c:ser>
        <c:ser>
          <c:idx val="2"/>
          <c:order val="2"/>
          <c:tx>
            <c:strRef>
              <c:f>Sheet1!$F$122</c:f>
              <c:strCache>
                <c:ptCount val="1"/>
                <c:pt idx="0">
                  <c:v>блок 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D51E624D-16C6-49EC-AA44-320467A68755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65A-47B9-BC37-D15B446835D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2F17D48-0682-4D82-8AC7-E16F06FA86DD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65A-47B9-BC37-D15B44683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Sheet1!$C$123:$C$127</c:f>
              <c:strCache>
                <c:ptCount val="5"/>
                <c:pt idx="0">
                  <c:v>Да</c:v>
                </c:pt>
                <c:pt idx="1">
                  <c:v> По-скоро да</c:v>
                </c:pt>
                <c:pt idx="2">
                  <c:v> Не мога да преценя</c:v>
                </c:pt>
                <c:pt idx="3">
                  <c:v> По-скоро не</c:v>
                </c:pt>
                <c:pt idx="4">
                  <c:v> Не</c:v>
                </c:pt>
              </c:strCache>
            </c:strRef>
          </c:cat>
          <c:val>
            <c:numRef>
              <c:f>Sheet1!$F$123:$F$127</c:f>
              <c:numCache>
                <c:formatCode>General</c:formatCode>
                <c:ptCount val="5"/>
                <c:pt idx="0">
                  <c:v>25</c:v>
                </c:pt>
                <c:pt idx="1">
                  <c:v>12.5</c:v>
                </c:pt>
                <c:pt idx="2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5A-47B9-BC37-D15B446835D3}"/>
            </c:ext>
          </c:extLst>
        </c:ser>
        <c:ser>
          <c:idx val="3"/>
          <c:order val="3"/>
          <c:tx>
            <c:strRef>
              <c:f>Sheet1!$G$122</c:f>
              <c:strCache>
                <c:ptCount val="1"/>
                <c:pt idx="0">
                  <c:v>блок на друго ВУ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CE0188A-1F1A-41E5-AA12-A4EFDA3CB4CC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65A-47B9-BC37-D15B446835D3}"/>
                </c:ext>
              </c:extLst>
            </c:dLbl>
            <c:dLbl>
              <c:idx val="2"/>
              <c:layout>
                <c:manualLayout>
                  <c:x val="5.3990599683935277E-2"/>
                  <c:y val="-1.6244540080341992E-2"/>
                </c:manualLayout>
              </c:layout>
              <c:tx>
                <c:rich>
                  <a:bodyPr/>
                  <a:lstStyle/>
                  <a:p>
                    <a:fld id="{8971DCE2-52CA-43B0-866E-3FD0BC0222DF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65A-47B9-BC37-D15B446835D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491BBCF-F73A-4555-B152-C4E759CEFD6C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665A-47B9-BC37-D15B44683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Sheet1!$C$123:$C$127</c:f>
              <c:strCache>
                <c:ptCount val="5"/>
                <c:pt idx="0">
                  <c:v>Да</c:v>
                </c:pt>
                <c:pt idx="1">
                  <c:v> По-скоро да</c:v>
                </c:pt>
                <c:pt idx="2">
                  <c:v> Не мога да преценя</c:v>
                </c:pt>
                <c:pt idx="3">
                  <c:v> По-скоро не</c:v>
                </c:pt>
                <c:pt idx="4">
                  <c:v> Не</c:v>
                </c:pt>
              </c:strCache>
            </c:strRef>
          </c:cat>
          <c:val>
            <c:numRef>
              <c:f>Sheet1!$G$123:$G$127</c:f>
              <c:numCache>
                <c:formatCode>General</c:formatCode>
                <c:ptCount val="5"/>
                <c:pt idx="0">
                  <c:v>16.7</c:v>
                </c:pt>
                <c:pt idx="2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5A-47B9-BC37-D15B446835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8650360"/>
        <c:axId val="218650688"/>
        <c:axId val="0"/>
      </c:bar3DChart>
      <c:catAx>
        <c:axId val="21865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8650688"/>
        <c:crosses val="autoZero"/>
        <c:auto val="1"/>
        <c:lblAlgn val="ctr"/>
        <c:lblOffset val="100"/>
        <c:noMultiLvlLbl val="0"/>
      </c:catAx>
      <c:valAx>
        <c:axId val="21865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8650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bg-BG" sz="1800" dirty="0" smtClean="0"/>
              <a:t>1</a:t>
            </a:r>
            <a:r>
              <a:rPr lang="en-US" sz="1800" dirty="0" smtClean="0"/>
              <a:t>7</a:t>
            </a:r>
            <a:r>
              <a:rPr lang="bg-BG" sz="1800" dirty="0" smtClean="0"/>
              <a:t>. </a:t>
            </a:r>
            <a:r>
              <a:rPr lang="bg-BG" sz="1800" dirty="0"/>
              <a:t>Вие сте: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Sheet1!$C$131</c:f>
              <c:strCache>
                <c:ptCount val="1"/>
                <c:pt idx="0">
                  <c:v>Вие сте: 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62A-4A09-89D3-A52A4F984A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62A-4A09-89D3-A52A4F984A4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Sheet1!$B$132:$B$133</c:f>
              <c:strCache>
                <c:ptCount val="2"/>
                <c:pt idx="0">
                  <c:v>мъж</c:v>
                </c:pt>
                <c:pt idx="1">
                  <c:v>жена</c:v>
                </c:pt>
              </c:strCache>
            </c:strRef>
          </c:cat>
          <c:val>
            <c:numRef>
              <c:f>Sheet1!$C$132:$C$133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2A-4A09-89D3-A52A4F984A4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15966754155739"/>
          <c:y val="0.44909157188684745"/>
          <c:w val="0.18272922134733158"/>
          <c:h val="0.2194094488188976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 smtClean="0"/>
              <a:t>4</a:t>
            </a:r>
            <a:r>
              <a:rPr lang="ru-RU" dirty="0" smtClean="0"/>
              <a:t>. </a:t>
            </a:r>
            <a:r>
              <a:rPr lang="ru-RU" dirty="0" err="1"/>
              <a:t>Посочете</a:t>
            </a:r>
            <a:r>
              <a:rPr lang="ru-RU" dirty="0"/>
              <a:t> </a:t>
            </a:r>
            <a:r>
              <a:rPr lang="ru-RU" dirty="0" err="1"/>
              <a:t>магистърската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, в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обучавате</a:t>
            </a:r>
            <a:r>
              <a:rPr lang="ru-RU" dirty="0"/>
              <a:t>: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Sheet1!$C$28</c:f>
              <c:strCache>
                <c:ptCount val="1"/>
                <c:pt idx="0">
                  <c:v>3. Посочете магистърската програма, в която се обучавате: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B73-461F-BB97-A2E2560C867F}"/>
              </c:ext>
            </c:extLst>
          </c:dPt>
          <c:dPt>
            <c:idx val="2"/>
            <c:invertIfNegative val="0"/>
            <c:bubble3D val="0"/>
            <c:spPr>
              <a:solidFill>
                <a:srgbClr val="775F55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B73-461F-BB97-A2E2560C867F}"/>
              </c:ext>
            </c:extLst>
          </c:dPt>
          <c:dPt>
            <c:idx val="3"/>
            <c:invertIfNegative val="0"/>
            <c:bubble3D val="0"/>
            <c:spPr>
              <a:solidFill>
                <a:srgbClr val="7BA79D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1B73-461F-BB97-A2E2560C867F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B73-461F-BB97-A2E2560C867F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1B73-461F-BB97-A2E2560C867F}"/>
              </c:ext>
            </c:extLst>
          </c:dPt>
          <c:dPt>
            <c:idx val="6"/>
            <c:invertIfNegative val="0"/>
            <c:bubble3D val="0"/>
            <c:spPr>
              <a:solidFill>
                <a:srgbClr val="DD8047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B73-461F-BB97-A2E2560C867F}"/>
              </c:ext>
            </c:extLst>
          </c:dPt>
          <c:dPt>
            <c:idx val="7"/>
            <c:invertIfNegative val="0"/>
            <c:bubble3D val="0"/>
            <c:spPr>
              <a:solidFill>
                <a:srgbClr val="7BA79D">
                  <a:lumMod val="75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1B73-461F-BB97-A2E2560C867F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B73-461F-BB97-A2E2560C867F}"/>
              </c:ext>
            </c:extLst>
          </c:dPt>
          <c:dPt>
            <c:idx val="9"/>
            <c:invertIfNegative val="0"/>
            <c:bubble3D val="0"/>
            <c:spPr>
              <a:solidFill>
                <a:sysClr val="window" lastClr="FFFFFF">
                  <a:lumMod val="95000"/>
                </a:sys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1B73-461F-BB97-A2E2560C867F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1B73-461F-BB97-A2E2560C867F}"/>
              </c:ext>
            </c:extLst>
          </c:dPt>
          <c:dPt>
            <c:idx val="11"/>
            <c:invertIfNegative val="0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1B73-461F-BB97-A2E2560C867F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1B73-461F-BB97-A2E2560C867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DE01520-08AC-4DB4-ABEB-4C054A48F193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B73-461F-BB97-A2E2560C867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566CA8A-EC9D-417A-83A6-F2C1EA02CE46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B73-461F-BB97-A2E2560C867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3AD548E-C9ED-4920-8F64-C05E91E44CA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73-461F-BB97-A2E2560C867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1675617-B517-49AA-A764-9B17CB66030E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B73-461F-BB97-A2E2560C867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BCF967F2-8FCB-4DF7-A912-78D298463945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B73-461F-BB97-A2E2560C867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A243D62B-BA8E-4F84-B9E1-C3230F127048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B73-461F-BB97-A2E2560C867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72410EBF-A18C-44C1-B2D1-067F1AD718C0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B73-461F-BB97-A2E2560C867F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EF472668-0281-492C-878F-38482EDF7745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B73-461F-BB97-A2E2560C867F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306B1F37-30A0-4E4F-BEC2-F20BF2A9B37F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B73-461F-BB97-A2E2560C867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CF04F5DB-A778-409C-AB1C-A10B8F241B39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B73-461F-BB97-A2E2560C867F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34A165B2-CFCE-4367-9A45-3FCCCB756256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B73-461F-BB97-A2E2560C867F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9F3225A2-87E1-4DB9-9C77-B6F585596717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1B73-461F-BB97-A2E2560C867F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9122EA60-0189-49CF-BD9D-4DAC5B40D0F3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B73-461F-BB97-A2E2560C86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Sheet1!$B$29:$B$41</c:f>
              <c:strCache>
                <c:ptCount val="13"/>
                <c:pt idx="0">
                  <c:v>Физикална терапия и рехабилитация</c:v>
                </c:pt>
                <c:pt idx="1">
                  <c:v> Спорт за високи постижения</c:v>
                </c:pt>
                <c:pt idx="2">
                  <c:v> Спортен мениджмънт</c:v>
                </c:pt>
                <c:pt idx="3">
                  <c:v> Спортна психология</c:v>
                </c:pt>
                <c:pt idx="4">
                  <c:v> Спортна журналистика</c:v>
                </c:pt>
                <c:pt idx="5">
                  <c:v> Спорт и сигурност</c:v>
                </c:pt>
                <c:pt idx="6">
                  <c:v> Адаптирана физическа активност и спорт</c:v>
                </c:pt>
                <c:pt idx="7">
                  <c:v> SPA култура, източни и аква практики</c:v>
                </c:pt>
                <c:pt idx="8">
                  <c:v> Физическо възпитание и спорт</c:v>
                </c:pt>
                <c:pt idx="9">
                  <c:v> Кинезитерапия</c:v>
                </c:pt>
                <c:pt idx="10">
                  <c:v>Олимпизъм и спорт</c:v>
                </c:pt>
                <c:pt idx="11">
                  <c:v>Спорт, фитнес, здраве</c:v>
                </c:pt>
                <c:pt idx="12">
                  <c:v>Създаване и реализация на спортни шоу програми</c:v>
                </c:pt>
              </c:strCache>
            </c:strRef>
          </c:cat>
          <c:val>
            <c:numRef>
              <c:f>Sheet1!$C$29:$C$41</c:f>
              <c:numCache>
                <c:formatCode>General</c:formatCode>
                <c:ptCount val="13"/>
                <c:pt idx="0">
                  <c:v>4.9000000000000004</c:v>
                </c:pt>
                <c:pt idx="1">
                  <c:v>31.7</c:v>
                </c:pt>
                <c:pt idx="2">
                  <c:v>9.8000000000000007</c:v>
                </c:pt>
                <c:pt idx="3">
                  <c:v>4.9000000000000004</c:v>
                </c:pt>
                <c:pt idx="4">
                  <c:v>2.4</c:v>
                </c:pt>
                <c:pt idx="5">
                  <c:v>4.9000000000000004</c:v>
                </c:pt>
                <c:pt idx="6">
                  <c:v>2.4</c:v>
                </c:pt>
                <c:pt idx="7">
                  <c:v>4.9000000000000004</c:v>
                </c:pt>
                <c:pt idx="8">
                  <c:v>9.8000000000000007</c:v>
                </c:pt>
                <c:pt idx="9">
                  <c:v>9.8000000000000007</c:v>
                </c:pt>
                <c:pt idx="10">
                  <c:v>4.7</c:v>
                </c:pt>
                <c:pt idx="11">
                  <c:v>4.9000000000000004</c:v>
                </c:pt>
                <c:pt idx="12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3-461F-BB97-A2E2560C86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2925656"/>
        <c:axId val="402926312"/>
        <c:axId val="0"/>
      </c:bar3DChart>
      <c:catAx>
        <c:axId val="402925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2926312"/>
        <c:crosses val="autoZero"/>
        <c:auto val="1"/>
        <c:lblAlgn val="ctr"/>
        <c:lblOffset val="100"/>
        <c:noMultiLvlLbl val="0"/>
      </c:catAx>
      <c:valAx>
        <c:axId val="402926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2925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dirty="0" smtClean="0"/>
              <a:t>5</a:t>
            </a:r>
            <a:r>
              <a:rPr lang="bg-BG" sz="1800" dirty="0" smtClean="0"/>
              <a:t>. Форма на обучение: </a:t>
            </a:r>
            <a:endParaRPr lang="bg-BG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Sheet1!$C$131</c:f>
              <c:strCache>
                <c:ptCount val="1"/>
                <c:pt idx="0">
                  <c:v>Форма на обучение: 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62A-4A09-89D3-A52A4F984A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62A-4A09-89D3-A52A4F984A4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1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Sheet1!$B$132:$B$133</c:f>
              <c:strCache>
                <c:ptCount val="2"/>
                <c:pt idx="0">
                  <c:v>редовна</c:v>
                </c:pt>
                <c:pt idx="1">
                  <c:v>задочна</c:v>
                </c:pt>
              </c:strCache>
            </c:strRef>
          </c:cat>
          <c:val>
            <c:numRef>
              <c:f>Sheet1!$C$132:$C$133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2A-4A09-89D3-A52A4F984A4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820972272922055"/>
          <c:y val="0.342610090405366"/>
          <c:w val="0.24067921024648051"/>
          <c:h val="0.3258909303003790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dirty="0" smtClean="0"/>
              <a:t>6</a:t>
            </a:r>
            <a:r>
              <a:rPr lang="ru-RU" sz="1800" dirty="0" smtClean="0"/>
              <a:t>. </a:t>
            </a:r>
            <a:r>
              <a:rPr lang="ru-RU" sz="1800" dirty="0" err="1" smtClean="0"/>
              <a:t>Информирахте</a:t>
            </a:r>
            <a:r>
              <a:rPr lang="ru-RU" sz="1800" dirty="0" smtClean="0"/>
              <a:t> се за </a:t>
            </a:r>
            <a:r>
              <a:rPr lang="ru-RU" sz="1800" dirty="0" err="1"/>
              <a:t>възможностите</a:t>
            </a:r>
            <a:r>
              <a:rPr lang="ru-RU" sz="1800" dirty="0"/>
              <a:t> и </a:t>
            </a:r>
            <a:r>
              <a:rPr lang="ru-RU" sz="1800" dirty="0" err="1"/>
              <a:t>условията</a:t>
            </a:r>
            <a:r>
              <a:rPr lang="ru-RU" sz="1800" dirty="0"/>
              <a:t>, </a:t>
            </a:r>
            <a:r>
              <a:rPr lang="ru-RU" sz="1800" dirty="0" err="1"/>
              <a:t>които</a:t>
            </a:r>
            <a:r>
              <a:rPr lang="ru-RU" sz="1800" dirty="0"/>
              <a:t> </a:t>
            </a:r>
            <a:r>
              <a:rPr lang="ru-RU" sz="1800" dirty="0" err="1" smtClean="0"/>
              <a:t>предлага</a:t>
            </a:r>
            <a:r>
              <a:rPr lang="ru-RU" sz="1800" dirty="0" smtClean="0"/>
              <a:t> НСА по</a:t>
            </a:r>
            <a:r>
              <a:rPr lang="ru-RU" sz="1800" baseline="0" dirty="0" smtClean="0"/>
              <a:t> </a:t>
            </a:r>
            <a:r>
              <a:rPr lang="ru-RU" sz="1800" baseline="0" dirty="0" err="1" smtClean="0"/>
              <a:t>следните</a:t>
            </a:r>
            <a:r>
              <a:rPr lang="ru-RU" sz="1800" baseline="0" dirty="0" smtClean="0"/>
              <a:t> канали:</a:t>
            </a:r>
            <a:r>
              <a:rPr lang="ru-RU" sz="1800" dirty="0" smtClean="0"/>
              <a:t> </a:t>
            </a:r>
            <a:endParaRPr lang="ru-RU" sz="1800" dirty="0"/>
          </a:p>
        </c:rich>
      </c:tx>
      <c:layout>
        <c:manualLayout>
          <c:xMode val="edge"/>
          <c:yMode val="edge"/>
          <c:x val="0.23724606542188484"/>
          <c:y val="2.2299565693211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Sheet1!$C$46</c:f>
              <c:strCache>
                <c:ptCount val="1"/>
                <c:pt idx="0">
                  <c:v>4. По кой/кои от изброените канали се информирахте за възможностите и условията, които предлата НСА? (възможен е повече от един отговор)* *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B9BD-4E28-AAA6-6549D63E4250}"/>
              </c:ext>
            </c:extLst>
          </c:dPt>
          <c:dPt>
            <c:idx val="2"/>
            <c:invertIfNegative val="0"/>
            <c:bubble3D val="0"/>
            <c:spPr>
              <a:solidFill>
                <a:srgbClr val="968C8C">
                  <a:lumMod val="75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9BD-4E28-AAA6-6549D63E425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B9BD-4E28-AAA6-6549D63E425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9BD-4E28-AAA6-6549D63E4250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B9BD-4E28-AAA6-6549D63E4250}"/>
              </c:ext>
            </c:extLst>
          </c:dPt>
          <c:dPt>
            <c:idx val="6"/>
            <c:invertIfNegative val="0"/>
            <c:bubble3D val="0"/>
            <c:spPr>
              <a:solidFill>
                <a:srgbClr val="775F55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9BD-4E28-AAA6-6549D63E4250}"/>
              </c:ext>
            </c:extLst>
          </c:dPt>
          <c:dPt>
            <c:idx val="7"/>
            <c:invertIfNegative val="0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B9BD-4E28-AAA6-6549D63E4250}"/>
              </c:ext>
            </c:extLst>
          </c:dPt>
          <c:dPt>
            <c:idx val="8"/>
            <c:invertIfNegative val="0"/>
            <c:bubble3D val="0"/>
            <c:spPr>
              <a:solidFill>
                <a:srgbClr val="7BA79D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9BD-4E28-AAA6-6549D63E4250}"/>
              </c:ext>
            </c:extLst>
          </c:dPt>
          <c:dPt>
            <c:idx val="9"/>
            <c:invertIfNegative val="0"/>
            <c:bubble3D val="0"/>
            <c:spPr>
              <a:solidFill>
                <a:srgbClr val="DD8047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B9BD-4E28-AAA6-6549D63E4250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B9BD-4E28-AAA6-6549D63E425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41A9E99-EB65-4E59-A8F4-7F8A07310A23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9BD-4E28-AAA6-6549D63E425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0EA0334-2988-41DC-B0A1-127E2D4B8DFA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9BD-4E28-AAA6-6549D63E425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282F573-1796-408F-9E97-136B9D878836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9BD-4E28-AAA6-6549D63E425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8B6EC18-2E43-403D-9D2B-147D1511840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9BD-4E28-AAA6-6549D63E4250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03EC1D52-3CE1-4B21-A8BC-9293DB0F0B2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9BD-4E28-AAA6-6549D63E4250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6CB43487-D61F-4736-AA4F-0A3A0E1C6669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9BD-4E28-AAA6-6549D63E4250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37DC0C21-03F1-491F-BDB5-1C1E3FCB11DD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9BD-4E28-AAA6-6549D63E4250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6529A2AA-D381-4A78-A684-C6207CB15E08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9BD-4E28-AAA6-6549D63E4250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1B7E099E-EE2E-480F-9C32-182B6A41A684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9BD-4E28-AAA6-6549D63E425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E6A98E2-4CC9-4EC5-A902-B0B75BD3AC1C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B9BD-4E28-AAA6-6549D63E425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22618C0-86C0-45DD-9DCD-3DBFC3397140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9BD-4E28-AAA6-6549D63E42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Sheet1!$B$47:$B$56</c:f>
              <c:strCache>
                <c:ptCount val="9"/>
                <c:pt idx="0">
                  <c:v> презентации по време на спортни събития</c:v>
                </c:pt>
                <c:pt idx="1">
                  <c:v> от близки и роднини</c:v>
                </c:pt>
                <c:pt idx="2">
                  <c:v> от настоящи и бивши възпитаници на НСА</c:v>
                </c:pt>
                <c:pt idx="3">
                  <c:v> по време на информационната кампания на НСА</c:v>
                </c:pt>
                <c:pt idx="4">
                  <c:v> от преподавател/служител на НСА</c:v>
                </c:pt>
                <c:pt idx="5">
                  <c:v> от треньора/ учителя по ФВС</c:v>
                </c:pt>
                <c:pt idx="6">
                  <c:v> от сайта на НСА</c:v>
                </c:pt>
                <c:pt idx="7">
                  <c:v>  информационен щанд</c:v>
                </c:pt>
                <c:pt idx="8">
                  <c:v>друго</c:v>
                </c:pt>
              </c:strCache>
            </c:strRef>
          </c:cat>
          <c:val>
            <c:numRef>
              <c:f>Sheet1!$C$47:$C$56</c:f>
              <c:numCache>
                <c:formatCode>General</c:formatCode>
                <c:ptCount val="10"/>
                <c:pt idx="0">
                  <c:v>2.4</c:v>
                </c:pt>
                <c:pt idx="1">
                  <c:v>7.3</c:v>
                </c:pt>
                <c:pt idx="2">
                  <c:v>48.8</c:v>
                </c:pt>
                <c:pt idx="3">
                  <c:v>0</c:v>
                </c:pt>
                <c:pt idx="4">
                  <c:v>24.4</c:v>
                </c:pt>
                <c:pt idx="5">
                  <c:v>12.2</c:v>
                </c:pt>
                <c:pt idx="6">
                  <c:v>53.7</c:v>
                </c:pt>
                <c:pt idx="7">
                  <c:v>3.1</c:v>
                </c:pt>
                <c:pt idx="8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BD-4E28-AAA6-6549D63E4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366832"/>
        <c:axId val="316362896"/>
        <c:axId val="0"/>
      </c:bar3DChart>
      <c:catAx>
        <c:axId val="31636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6362896"/>
        <c:crosses val="autoZero"/>
        <c:auto val="1"/>
        <c:lblAlgn val="ctr"/>
        <c:lblOffset val="100"/>
        <c:noMultiLvlLbl val="0"/>
      </c:catAx>
      <c:valAx>
        <c:axId val="31636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636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dirty="0" smtClean="0"/>
              <a:t>7</a:t>
            </a:r>
            <a:r>
              <a:rPr lang="ru-RU" sz="1800" dirty="0" smtClean="0"/>
              <a:t>. </a:t>
            </a:r>
            <a:r>
              <a:rPr lang="bg-BG" sz="1800" dirty="0" smtClean="0"/>
              <a:t>О</a:t>
            </a:r>
            <a:r>
              <a:rPr lang="ru-RU" sz="1800" dirty="0" err="1" smtClean="0"/>
              <a:t>чаквания</a:t>
            </a:r>
            <a:r>
              <a:rPr lang="bg-BG" sz="1800" dirty="0" smtClean="0"/>
              <a:t>та Ви</a:t>
            </a:r>
            <a:r>
              <a:rPr lang="ru-RU" sz="1800" dirty="0" smtClean="0"/>
              <a:t> </a:t>
            </a:r>
            <a:r>
              <a:rPr lang="ru-RU" sz="1800" dirty="0" err="1" smtClean="0"/>
              <a:t>към</a:t>
            </a:r>
            <a:r>
              <a:rPr lang="ru-RU" sz="1800" dirty="0" smtClean="0"/>
              <a:t> </a:t>
            </a:r>
            <a:r>
              <a:rPr lang="ru-RU" sz="1800" dirty="0" err="1" smtClean="0"/>
              <a:t>избраната</a:t>
            </a:r>
            <a:r>
              <a:rPr lang="ru-RU" sz="1800" baseline="0" dirty="0" smtClean="0"/>
              <a:t> </a:t>
            </a:r>
            <a:r>
              <a:rPr lang="ru-RU" sz="1800" dirty="0" err="1" smtClean="0"/>
              <a:t>магистърска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програма</a:t>
            </a:r>
            <a:r>
              <a:rPr lang="ru-RU" sz="1800" baseline="0" dirty="0" smtClean="0"/>
              <a:t> </a:t>
            </a:r>
            <a:r>
              <a:rPr lang="ru-RU" sz="1800" baseline="0" dirty="0" err="1" smtClean="0"/>
              <a:t>са</a:t>
            </a:r>
            <a:r>
              <a:rPr lang="ru-RU" sz="1800" baseline="0" dirty="0" smtClean="0"/>
              <a:t> </a:t>
            </a:r>
            <a:r>
              <a:rPr lang="ru-RU" sz="1800" baseline="0" dirty="0" err="1" smtClean="0"/>
              <a:t>следните</a:t>
            </a:r>
            <a:r>
              <a:rPr lang="ru-RU" sz="1800" baseline="0" dirty="0" smtClean="0"/>
              <a:t>:</a:t>
            </a:r>
            <a:r>
              <a:rPr lang="ru-RU" sz="1800" dirty="0" smtClean="0"/>
              <a:t> </a:t>
            </a:r>
            <a:endParaRPr lang="ru-RU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Sheet1!$C$62</c:f>
              <c:strCache>
                <c:ptCount val="1"/>
                <c:pt idx="0">
                  <c:v>5. Какви очаквания имате към избраната от Вас магистърска програма?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E82F-4F0F-9129-8A2F4D55BD9A}"/>
              </c:ext>
            </c:extLst>
          </c:dPt>
          <c:dPt>
            <c:idx val="2"/>
            <c:invertIfNegative val="0"/>
            <c:bubble3D val="0"/>
            <c:spPr>
              <a:solidFill>
                <a:srgbClr val="DD8047">
                  <a:lumMod val="75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82F-4F0F-9129-8A2F4D55BD9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E82F-4F0F-9129-8A2F4D55BD9A}"/>
              </c:ext>
            </c:extLst>
          </c:dPt>
          <c:dPt>
            <c:idx val="4"/>
            <c:invertIfNegative val="0"/>
            <c:bubble3D val="0"/>
            <c:spPr>
              <a:solidFill>
                <a:srgbClr val="D8B25C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82F-4F0F-9129-8A2F4D55BD9A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E82F-4F0F-9129-8A2F4D55BD9A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82F-4F0F-9129-8A2F4D55BD9A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E82F-4F0F-9129-8A2F4D55BD9A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82F-4F0F-9129-8A2F4D55BD9A}"/>
              </c:ext>
            </c:extLst>
          </c:dPt>
          <c:dPt>
            <c:idx val="9"/>
            <c:invertIfNegative val="0"/>
            <c:bubble3D val="0"/>
            <c:spPr>
              <a:solidFill>
                <a:srgbClr val="DD8047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E82F-4F0F-9129-8A2F4D55BD9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98E6599D-D480-483D-8DB0-AAF375A40BD7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82F-4F0F-9129-8A2F4D55BD9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715A4C8-8CA6-4F6D-985C-86C60A423433}" type="VALUE">
                      <a:rPr lang="en-US" sz="1200" smtClean="0"/>
                      <a:pPr/>
                      <a:t>[VALUE]</a:t>
                    </a:fld>
                    <a:r>
                      <a:rPr lang="en-US" sz="120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82F-4F0F-9129-8A2F4D55BD9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5EE4281-E874-4D8A-86C3-02B3D5FA54C5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82F-4F0F-9129-8A2F4D55BD9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A2F062C-D6FB-4DF6-91F3-E7AD3BAC25EA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82F-4F0F-9129-8A2F4D55BD9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0EE37561-E497-4F1F-B5E1-460C0E5C2971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82F-4F0F-9129-8A2F4D55BD9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63501E46-5EF0-474E-A424-67362C390F2E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82F-4F0F-9129-8A2F4D55BD9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7CC3CD90-E2F9-4B81-B17D-E12CFC8266F7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82F-4F0F-9129-8A2F4D55BD9A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25683E1A-E4F7-4C88-B0EC-767000C111D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82F-4F0F-9129-8A2F4D55BD9A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A892A1AA-1AF7-4B36-B9E9-055ED6863848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82F-4F0F-9129-8A2F4D55BD9A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BEA103E3-4CF3-4B97-BD1C-00DEDD821EBC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82F-4F0F-9129-8A2F4D55BD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Sheet1!$B$63:$B$72</c:f>
              <c:strCache>
                <c:ptCount val="10"/>
                <c:pt idx="0">
                  <c:v> високи доходи и социални придобивки</c:v>
                </c:pt>
                <c:pt idx="1">
                  <c:v> лично удовлетворение</c:v>
                </c:pt>
                <c:pt idx="2">
                  <c:v> изследователска работа и нови технологии в спорта</c:v>
                </c:pt>
                <c:pt idx="3">
                  <c:v> възможности за пътуване в страната и чужбина</c:v>
                </c:pt>
                <c:pt idx="4">
                  <c:v> работа в екип и комуникация</c:v>
                </c:pt>
                <c:pt idx="5">
                  <c:v> обществено признание и престиж</c:v>
                </c:pt>
                <c:pt idx="6">
                  <c:v> самостоятелност и отговорност на работното място</c:v>
                </c:pt>
                <c:pt idx="7">
                  <c:v> дейност в услуга на обществото</c:v>
                </c:pt>
                <c:pt idx="8">
                  <c:v> кариерно развитие</c:v>
                </c:pt>
                <c:pt idx="9">
                  <c:v> образование и допълнителна квалификация</c:v>
                </c:pt>
              </c:strCache>
            </c:strRef>
          </c:cat>
          <c:val>
            <c:numRef>
              <c:f>Sheet1!$C$63:$C$72</c:f>
              <c:numCache>
                <c:formatCode>General</c:formatCode>
                <c:ptCount val="10"/>
                <c:pt idx="0">
                  <c:v>26.8</c:v>
                </c:pt>
                <c:pt idx="1">
                  <c:v>53.7</c:v>
                </c:pt>
                <c:pt idx="2">
                  <c:v>7.3</c:v>
                </c:pt>
                <c:pt idx="3">
                  <c:v>9.8000000000000007</c:v>
                </c:pt>
                <c:pt idx="4">
                  <c:v>19.5</c:v>
                </c:pt>
                <c:pt idx="5">
                  <c:v>24.4</c:v>
                </c:pt>
                <c:pt idx="6">
                  <c:v>29.3</c:v>
                </c:pt>
                <c:pt idx="7">
                  <c:v>31.7</c:v>
                </c:pt>
                <c:pt idx="8">
                  <c:v>65.900000000000006</c:v>
                </c:pt>
                <c:pt idx="9">
                  <c:v>75.599999999999994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2F-4F0F-9129-8A2F4D55B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9427800"/>
        <c:axId val="489431408"/>
        <c:axId val="0"/>
      </c:bar3DChart>
      <c:catAx>
        <c:axId val="48942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9431408"/>
        <c:crosses val="autoZero"/>
        <c:auto val="1"/>
        <c:lblAlgn val="ctr"/>
        <c:lblOffset val="100"/>
        <c:noMultiLvlLbl val="0"/>
      </c:catAx>
      <c:valAx>
        <c:axId val="48943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9427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dirty="0" smtClean="0"/>
              <a:t>8</a:t>
            </a:r>
            <a:r>
              <a:rPr lang="ru-RU" sz="1800" dirty="0" smtClean="0"/>
              <a:t>. Желаете </a:t>
            </a:r>
            <a:r>
              <a:rPr lang="ru-RU" sz="1800" dirty="0"/>
              <a:t>да </a:t>
            </a:r>
            <a:r>
              <a:rPr lang="ru-RU" sz="1800" dirty="0" err="1"/>
              <a:t>бъдете</a:t>
            </a:r>
            <a:r>
              <a:rPr lang="ru-RU" sz="1800" dirty="0"/>
              <a:t> </a:t>
            </a:r>
            <a:r>
              <a:rPr lang="ru-RU" sz="1800" dirty="0" err="1"/>
              <a:t>магистър</a:t>
            </a:r>
            <a:r>
              <a:rPr lang="ru-RU" sz="1800" dirty="0"/>
              <a:t> в НСА "</a:t>
            </a:r>
            <a:r>
              <a:rPr lang="ru-RU" sz="1800" dirty="0" err="1"/>
              <a:t>Васил</a:t>
            </a:r>
            <a:r>
              <a:rPr lang="ru-RU" sz="1800" dirty="0"/>
              <a:t> </a:t>
            </a:r>
            <a:r>
              <a:rPr lang="ru-RU" sz="1800" dirty="0" err="1" smtClean="0"/>
              <a:t>Левски</a:t>
            </a:r>
            <a:r>
              <a:rPr lang="ru-RU" sz="1800" dirty="0" smtClean="0"/>
              <a:t>"</a:t>
            </a:r>
            <a:r>
              <a:rPr lang="ru-RU" sz="1800" baseline="0" dirty="0" smtClean="0"/>
              <a:t>, </a:t>
            </a:r>
            <a:r>
              <a:rPr lang="ru-RU" sz="1800" baseline="0" dirty="0" err="1" smtClean="0"/>
              <a:t>защото</a:t>
            </a:r>
            <a:r>
              <a:rPr lang="ru-RU" sz="1800" baseline="0" dirty="0" smtClean="0"/>
              <a:t>:</a:t>
            </a:r>
            <a:endParaRPr lang="ru-RU" sz="1800" dirty="0"/>
          </a:p>
        </c:rich>
      </c:tx>
      <c:layout>
        <c:manualLayout>
          <c:xMode val="edge"/>
          <c:yMode val="edge"/>
          <c:x val="0.13751388888888888"/>
          <c:y val="2.5925925925925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298889127856493"/>
          <c:y val="0.15200014581510646"/>
          <c:w val="0.7198164916885389"/>
          <c:h val="0.424472295129775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Sheet1!$C$77</c:f>
              <c:strCache>
                <c:ptCount val="1"/>
                <c:pt idx="0">
                  <c:v>6. Защо желаете да бъдете магистър в НСА "Васил Левски"?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D8B25C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0997-4D70-AD50-5F9DC020287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997-4D70-AD50-5F9DC020287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0997-4D70-AD50-5F9DC0202876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997-4D70-AD50-5F9DC0202876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0997-4D70-AD50-5F9DC0202876}"/>
              </c:ext>
            </c:extLst>
          </c:dPt>
          <c:dPt>
            <c:idx val="6"/>
            <c:invertIfNegative val="0"/>
            <c:bubble3D val="0"/>
            <c:spPr>
              <a:solidFill>
                <a:srgbClr val="94B6D2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997-4D70-AD50-5F9DC020287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8A198821-AB11-4D6F-9AFE-14EBE8F854C6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97-4D70-AD50-5F9DC020287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47B294F-B97E-4D86-ACAE-E7B3D2ED016D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997-4D70-AD50-5F9DC020287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9BC7180-C177-4F25-A809-9D22398E3DD6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997-4D70-AD50-5F9DC020287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8D52708-4B4F-4B9E-9981-899F0572AFDF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997-4D70-AD50-5F9DC020287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82B8C0C7-FC73-422D-9B2D-07094C8574BF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997-4D70-AD50-5F9DC020287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AD8ADC1A-D4EA-4E77-9429-DB2AC78D0251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997-4D70-AD50-5F9DC020287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CE2FE8CE-422A-4F01-A38A-191E459A1EAA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997-4D70-AD50-5F9DC0202876}"/>
                </c:ext>
              </c:extLst>
            </c:dLbl>
            <c:dLbl>
              <c:idx val="7"/>
              <c:layout>
                <c:manualLayout>
                  <c:x val="8.9679301169926506E-3"/>
                  <c:y val="-3.4223545267457058E-2"/>
                </c:manualLayout>
              </c:layout>
              <c:tx>
                <c:rich>
                  <a:bodyPr/>
                  <a:lstStyle/>
                  <a:p>
                    <a:fld id="{30867931-1DB2-4712-877C-D146B359DD0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A75C-48E3-89F9-E77D16391A9F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bg-BG" sz="1200" b="1" i="1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43A4470-D91F-46E8-9C28-16282FE41E94}" type="VALUE">
                      <a:rPr lang="en-US" sz="1200" smtClean="0"/>
                      <a:pPr>
                        <a:defRPr lang="bg-BG" sz="1200"/>
                      </a:pPr>
                      <a:t>[VALUE]</a:t>
                    </a:fld>
                    <a:r>
                      <a:rPr lang="en-US" sz="120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bg-BG" sz="120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75C-48E3-89F9-E77D1639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Sheet1!$B$78:$B$85</c:f>
              <c:strCache>
                <c:ptCount val="8"/>
                <c:pt idx="0">
                  <c:v>знанията, които то ще получа, ще ми позволят по-лесно да се реализирам </c:v>
                </c:pt>
                <c:pt idx="1">
                  <c:v> харесвам спорта и желая да се реализирам в него</c:v>
                </c:pt>
                <c:pt idx="2">
                  <c:v>смятам, че мога да завърша НСА с по-малко усилия</c:v>
                </c:pt>
                <c:pt idx="3">
                  <c:v> НСА е по-близо до родното ми място</c:v>
                </c:pt>
                <c:pt idx="4">
                  <c:v> нови контакти и запознанства</c:v>
                </c:pt>
                <c:pt idx="5">
                  <c:v> спортът ще ми отвори врати за реализация в чужбина</c:v>
                </c:pt>
                <c:pt idx="6">
                  <c:v> програма "СМ" ще ми позволи реализация в страната и чужбина</c:v>
                </c:pt>
                <c:pt idx="7">
                  <c:v>друго</c:v>
                </c:pt>
              </c:strCache>
            </c:strRef>
          </c:cat>
          <c:val>
            <c:numRef>
              <c:f>Sheet1!$C$78:$C$85</c:f>
              <c:numCache>
                <c:formatCode>General</c:formatCode>
                <c:ptCount val="8"/>
                <c:pt idx="0">
                  <c:v>81.5</c:v>
                </c:pt>
                <c:pt idx="1">
                  <c:v>61</c:v>
                </c:pt>
                <c:pt idx="2">
                  <c:v>0</c:v>
                </c:pt>
                <c:pt idx="3">
                  <c:v>0</c:v>
                </c:pt>
                <c:pt idx="4">
                  <c:v>22</c:v>
                </c:pt>
                <c:pt idx="5">
                  <c:v>12.2</c:v>
                </c:pt>
                <c:pt idx="6">
                  <c:v>4.9000000000000004</c:v>
                </c:pt>
                <c:pt idx="7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7-4D70-AD50-5F9DC0202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7583976"/>
        <c:axId val="407583648"/>
        <c:axId val="0"/>
      </c:bar3DChart>
      <c:catAx>
        <c:axId val="40758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7583648"/>
        <c:crosses val="autoZero"/>
        <c:auto val="1"/>
        <c:lblAlgn val="ctr"/>
        <c:lblOffset val="100"/>
        <c:noMultiLvlLbl val="0"/>
      </c:catAx>
      <c:valAx>
        <c:axId val="40758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758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 smtClean="0"/>
              <a:t>9</a:t>
            </a:r>
            <a:r>
              <a:rPr lang="ru-RU" sz="1800" dirty="0" smtClean="0"/>
              <a:t>. </a:t>
            </a:r>
            <a:r>
              <a:rPr lang="ru-RU" sz="1800" dirty="0" err="1" smtClean="0"/>
              <a:t>Смятате</a:t>
            </a:r>
            <a:r>
              <a:rPr lang="ru-RU" sz="1800" baseline="0" dirty="0" smtClean="0"/>
              <a:t>, че </a:t>
            </a:r>
            <a:r>
              <a:rPr lang="ru-RU" sz="1800" baseline="0" dirty="0" err="1" smtClean="0"/>
              <a:t>изброените</a:t>
            </a:r>
            <a:r>
              <a:rPr lang="ru-RU" sz="1800" baseline="0" dirty="0" smtClean="0"/>
              <a:t> </a:t>
            </a:r>
            <a:r>
              <a:rPr lang="ru-RU" sz="1800" dirty="0" err="1" smtClean="0"/>
              <a:t>лични</a:t>
            </a:r>
            <a:r>
              <a:rPr lang="ru-RU" sz="1800" dirty="0" smtClean="0"/>
              <a:t> качества </a:t>
            </a:r>
            <a:r>
              <a:rPr lang="ru-RU" sz="1800" dirty="0" err="1"/>
              <a:t>ще</a:t>
            </a:r>
            <a:r>
              <a:rPr lang="ru-RU" sz="1800" dirty="0"/>
              <a:t> </a:t>
            </a:r>
            <a:r>
              <a:rPr lang="ru-RU" sz="1800" dirty="0" err="1" smtClean="0"/>
              <a:t>бъдат</a:t>
            </a:r>
            <a:r>
              <a:rPr lang="ru-RU" sz="1800" dirty="0" smtClean="0"/>
              <a:t> </a:t>
            </a:r>
            <a:r>
              <a:rPr lang="ru-RU" sz="1800" dirty="0" err="1"/>
              <a:t>полезни</a:t>
            </a:r>
            <a:r>
              <a:rPr lang="ru-RU" sz="1800" dirty="0"/>
              <a:t> в </a:t>
            </a:r>
            <a:r>
              <a:rPr lang="ru-RU" sz="1800" dirty="0" err="1"/>
              <a:t>избраната</a:t>
            </a:r>
            <a:r>
              <a:rPr lang="ru-RU" sz="1800" dirty="0"/>
              <a:t> от Вас </a:t>
            </a:r>
            <a:r>
              <a:rPr lang="ru-RU" sz="1800" dirty="0" err="1"/>
              <a:t>магистърска</a:t>
            </a:r>
            <a:r>
              <a:rPr lang="ru-RU" sz="1800" dirty="0"/>
              <a:t> </a:t>
            </a:r>
            <a:r>
              <a:rPr lang="ru-RU" sz="1800" dirty="0" err="1" smtClean="0"/>
              <a:t>програма</a:t>
            </a:r>
            <a:r>
              <a:rPr lang="ru-RU" dirty="0" smtClean="0"/>
              <a:t>: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Sheet1!$C$90</c:f>
              <c:strCache>
                <c:ptCount val="1"/>
                <c:pt idx="0">
                  <c:v>7. Кои Ваши лични качества смятате, че ще са полезни в избраната от Вас магистърска програма?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5CA2-46E1-A935-99CB88F747DE}"/>
              </c:ext>
            </c:extLst>
          </c:dPt>
          <c:dPt>
            <c:idx val="2"/>
            <c:invertIfNegative val="0"/>
            <c:bubble3D val="0"/>
            <c:spPr>
              <a:solidFill>
                <a:srgbClr val="D8B25C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CA2-46E1-A935-99CB88F747D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5CA2-46E1-A935-99CB88F747DE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CA2-46E1-A935-99CB88F747DE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5CA2-46E1-A935-99CB88F747DE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CA2-46E1-A935-99CB88F747D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FDDD75D-3774-44D5-8DF1-BEE955759768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A2-46E1-A935-99CB88F747D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AAF3F2D-2D87-47AB-89D2-BA254699CFAD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CA2-46E1-A935-99CB88F747D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416ACC2-24BD-40A3-9E53-52EAC026E004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A2-46E1-A935-99CB88F747D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C17464B-B252-4F3A-BA83-11F6C590DD96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CA2-46E1-A935-99CB88F747D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E23B2AED-BDF0-443C-87B4-EB6C94E129C0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A2-46E1-A935-99CB88F747D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87D4C11B-C66C-480F-90D6-1ACF9F222DD8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CA2-46E1-A935-99CB88F747DE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BCA21DC6-4604-40F3-9FBB-DE1128B43425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A2-46E1-A935-99CB88F747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Sheet1!$B$91:$B$97</c:f>
              <c:strCache>
                <c:ptCount val="7"/>
                <c:pt idx="0">
                  <c:v> организационни умения</c:v>
                </c:pt>
                <c:pt idx="1">
                  <c:v> последователност и подреденост</c:v>
                </c:pt>
                <c:pt idx="2">
                  <c:v> отговорност и амбициозност</c:v>
                </c:pt>
                <c:pt idx="3">
                  <c:v> умение за учене и бърза адаптация</c:v>
                </c:pt>
                <c:pt idx="4">
                  <c:v> комуникативност и отзивчивост</c:v>
                </c:pt>
                <c:pt idx="5">
                  <c:v> умение за работа в екип</c:v>
                </c:pt>
                <c:pt idx="6">
                  <c:v>креативност</c:v>
                </c:pt>
              </c:strCache>
            </c:strRef>
          </c:cat>
          <c:val>
            <c:numRef>
              <c:f>Sheet1!$C$91:$C$97</c:f>
              <c:numCache>
                <c:formatCode>General</c:formatCode>
                <c:ptCount val="7"/>
                <c:pt idx="0">
                  <c:v>62.5</c:v>
                </c:pt>
                <c:pt idx="1">
                  <c:v>60</c:v>
                </c:pt>
                <c:pt idx="2">
                  <c:v>65</c:v>
                </c:pt>
                <c:pt idx="3">
                  <c:v>37.5</c:v>
                </c:pt>
                <c:pt idx="4">
                  <c:v>45</c:v>
                </c:pt>
                <c:pt idx="5">
                  <c:v>55</c:v>
                </c:pt>
                <c:pt idx="6">
                  <c:v>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A2-46E1-A935-99CB88F74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7589224"/>
        <c:axId val="407587912"/>
        <c:axId val="0"/>
      </c:bar3DChart>
      <c:catAx>
        <c:axId val="407589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7587912"/>
        <c:crosses val="autoZero"/>
        <c:auto val="1"/>
        <c:lblAlgn val="ctr"/>
        <c:lblOffset val="100"/>
        <c:noMultiLvlLbl val="0"/>
      </c:catAx>
      <c:valAx>
        <c:axId val="407587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7589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65782" cy="3355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74389" y="0"/>
            <a:ext cx="4265782" cy="3355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61C29-91EE-4815-B383-696089BCAA41}" type="datetimeFigureOut">
              <a:rPr lang="bg-BG" smtClean="0"/>
              <a:t>16.5.2023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73763"/>
            <a:ext cx="4265782" cy="3355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74389" y="6373763"/>
            <a:ext cx="4265782" cy="3355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3E8A7-817D-4DF0-9623-37BBD641BFA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1746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65613" cy="334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75300" y="0"/>
            <a:ext cx="4265613" cy="334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D7E6-CBB8-4138-B26E-55444A245E44}" type="datetimeFigureOut">
              <a:rPr lang="bg-BG" smtClean="0"/>
              <a:t>16.5.2023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3263" y="503238"/>
            <a:ext cx="3355975" cy="2516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4250" y="3187700"/>
            <a:ext cx="7874000" cy="3019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73813"/>
            <a:ext cx="4265613" cy="334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75300" y="6373813"/>
            <a:ext cx="4265613" cy="334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D60F7-C09A-49C3-A6D6-512CD06D2C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148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60F7-C09A-49C3-A6D6-512CD06D2C7B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341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0CC-6C9E-428B-8B26-6EFD79B180A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C1C-A45F-4428-B438-9342BD64D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3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0CC-6C9E-428B-8B26-6EFD79B180A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C1C-A45F-4428-B438-9342BD64D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7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0CC-6C9E-428B-8B26-6EFD79B180A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C1C-A45F-4428-B438-9342BD64D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59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0CC-6C9E-428B-8B26-6EFD79B180A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C1C-A45F-4428-B438-9342BD64DD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9427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0CC-6C9E-428B-8B26-6EFD79B180A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C1C-A45F-4428-B438-9342BD64D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97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0CC-6C9E-428B-8B26-6EFD79B180A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C1C-A45F-4428-B438-9342BD64D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84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0CC-6C9E-428B-8B26-6EFD79B180A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C1C-A45F-4428-B438-9342BD64D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3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0CC-6C9E-428B-8B26-6EFD79B180A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C1C-A45F-4428-B438-9342BD64D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3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0CC-6C9E-428B-8B26-6EFD79B180A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C1C-A45F-4428-B438-9342BD64D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2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0CC-6C9E-428B-8B26-6EFD79B180A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C1C-A45F-4428-B438-9342BD64D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7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0CC-6C9E-428B-8B26-6EFD79B180A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C1C-A45F-4428-B438-9342BD64D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8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0CC-6C9E-428B-8B26-6EFD79B180A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C1C-A45F-4428-B438-9342BD64D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0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0CC-6C9E-428B-8B26-6EFD79B180A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C1C-A45F-4428-B438-9342BD64D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0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0CC-6C9E-428B-8B26-6EFD79B180A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C1C-A45F-4428-B438-9342BD64D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1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0CC-6C9E-428B-8B26-6EFD79B180A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C1C-A45F-4428-B438-9342BD64D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9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0CC-6C9E-428B-8B26-6EFD79B180A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C1C-A45F-4428-B438-9342BD64D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5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0CC-6C9E-428B-8B26-6EFD79B180A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C1C-A45F-4428-B438-9342BD64D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4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28C0CC-6C9E-428B-8B26-6EFD79B180A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8570C1C-A45F-4428-B438-9342BD64D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1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558455" y="404664"/>
            <a:ext cx="7992888" cy="2246769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Национална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Спортна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Академия  </a:t>
            </a: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Васил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Левски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Център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качеството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акредитацията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bg-BG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&amp;Rcy;&amp;iecy;&amp;zcy;&amp;ucy;&amp;lcy;&amp;tcy;&amp;acy;&amp;tcy; &amp;scy; &amp;icy;&amp;zcy;&amp;ocy;&amp;bcy;&amp;rcy;&amp;acy;&amp;zhcy;&amp;iecy;&amp;ncy;&amp;icy;&amp;iecy; &amp;zcy;&amp;acy; nsa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60" y="1963474"/>
            <a:ext cx="1119279" cy="10902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59894" y="4077072"/>
            <a:ext cx="8190009" cy="2000548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Проучване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мнението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магистри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относно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обучението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им в НСА "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Васил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Левски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pPr algn="ctr"/>
            <a:endParaRPr lang="bg-BG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Дата на провеждане: 05.2023</a:t>
            </a:r>
          </a:p>
          <a:p>
            <a:pPr algn="ctr"/>
            <a:r>
              <a:rPr lang="bg-BG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Анкетирани лица: 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53774"/>
              </p:ext>
            </p:extLst>
          </p:nvPr>
        </p:nvGraphicFramePr>
        <p:xfrm>
          <a:off x="539552" y="332656"/>
          <a:ext cx="80648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908966"/>
              </p:ext>
            </p:extLst>
          </p:nvPr>
        </p:nvGraphicFramePr>
        <p:xfrm>
          <a:off x="24166" y="996217"/>
          <a:ext cx="467930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390804"/>
              </p:ext>
            </p:extLst>
          </p:nvPr>
        </p:nvGraphicFramePr>
        <p:xfrm>
          <a:off x="4283968" y="2112341"/>
          <a:ext cx="475252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372926"/>
              </p:ext>
            </p:extLst>
          </p:nvPr>
        </p:nvGraphicFramePr>
        <p:xfrm>
          <a:off x="24166" y="4258816"/>
          <a:ext cx="4499891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1907704" y="190863"/>
            <a:ext cx="6411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Оцене</a:t>
            </a:r>
            <a:r>
              <a:rPr lang="bg-BG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нка</a:t>
            </a:r>
            <a:r>
              <a:rPr lang="bg-BG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Вашето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участие в </a:t>
            </a:r>
            <a:r>
              <a:rPr lang="ru-RU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учебения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3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456052"/>
              </p:ext>
            </p:extLst>
          </p:nvPr>
        </p:nvGraphicFramePr>
        <p:xfrm>
          <a:off x="323528" y="548680"/>
          <a:ext cx="45720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083603"/>
              </p:ext>
            </p:extLst>
          </p:nvPr>
        </p:nvGraphicFramePr>
        <p:xfrm>
          <a:off x="3995936" y="3507904"/>
          <a:ext cx="4572000" cy="335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9450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243724"/>
              </p:ext>
            </p:extLst>
          </p:nvPr>
        </p:nvGraphicFramePr>
        <p:xfrm>
          <a:off x="3448" y="188640"/>
          <a:ext cx="4896544" cy="318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068120"/>
              </p:ext>
            </p:extLst>
          </p:nvPr>
        </p:nvGraphicFramePr>
        <p:xfrm>
          <a:off x="3491880" y="3372108"/>
          <a:ext cx="5328592" cy="334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5001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407782"/>
              </p:ext>
            </p:extLst>
          </p:nvPr>
        </p:nvGraphicFramePr>
        <p:xfrm>
          <a:off x="683568" y="548680"/>
          <a:ext cx="80648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008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784032"/>
              </p:ext>
            </p:extLst>
          </p:nvPr>
        </p:nvGraphicFramePr>
        <p:xfrm>
          <a:off x="251520" y="476672"/>
          <a:ext cx="45720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396521"/>
              </p:ext>
            </p:extLst>
          </p:nvPr>
        </p:nvGraphicFramePr>
        <p:xfrm>
          <a:off x="3923928" y="3417842"/>
          <a:ext cx="4968552" cy="317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6757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714716"/>
              </p:ext>
            </p:extLst>
          </p:nvPr>
        </p:nvGraphicFramePr>
        <p:xfrm>
          <a:off x="323528" y="548680"/>
          <a:ext cx="532859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74563"/>
              </p:ext>
            </p:extLst>
          </p:nvPr>
        </p:nvGraphicFramePr>
        <p:xfrm>
          <a:off x="3779912" y="3645024"/>
          <a:ext cx="4932040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1874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491283"/>
              </p:ext>
            </p:extLst>
          </p:nvPr>
        </p:nvGraphicFramePr>
        <p:xfrm>
          <a:off x="323528" y="548680"/>
          <a:ext cx="475252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641503"/>
              </p:ext>
            </p:extLst>
          </p:nvPr>
        </p:nvGraphicFramePr>
        <p:xfrm>
          <a:off x="4067944" y="3429000"/>
          <a:ext cx="46805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4630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134315"/>
              </p:ext>
            </p:extLst>
          </p:nvPr>
        </p:nvGraphicFramePr>
        <p:xfrm>
          <a:off x="323528" y="404664"/>
          <a:ext cx="47525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704949"/>
              </p:ext>
            </p:extLst>
          </p:nvPr>
        </p:nvGraphicFramePr>
        <p:xfrm>
          <a:off x="3851920" y="3501008"/>
          <a:ext cx="482453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759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150301"/>
              </p:ext>
            </p:extLst>
          </p:nvPr>
        </p:nvGraphicFramePr>
        <p:xfrm>
          <a:off x="107504" y="332656"/>
          <a:ext cx="51125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324044"/>
              </p:ext>
            </p:extLst>
          </p:nvPr>
        </p:nvGraphicFramePr>
        <p:xfrm>
          <a:off x="3635896" y="3284984"/>
          <a:ext cx="550810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811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457766"/>
              </p:ext>
            </p:extLst>
          </p:nvPr>
        </p:nvGraphicFramePr>
        <p:xfrm>
          <a:off x="539552" y="692696"/>
          <a:ext cx="79208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233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80509"/>
              </p:ext>
            </p:extLst>
          </p:nvPr>
        </p:nvGraphicFramePr>
        <p:xfrm>
          <a:off x="107504" y="404664"/>
          <a:ext cx="50405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541591"/>
              </p:ext>
            </p:extLst>
          </p:nvPr>
        </p:nvGraphicFramePr>
        <p:xfrm>
          <a:off x="3707904" y="3501008"/>
          <a:ext cx="51125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7586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704379"/>
              </p:ext>
            </p:extLst>
          </p:nvPr>
        </p:nvGraphicFramePr>
        <p:xfrm>
          <a:off x="107504" y="260648"/>
          <a:ext cx="51125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791634"/>
              </p:ext>
            </p:extLst>
          </p:nvPr>
        </p:nvGraphicFramePr>
        <p:xfrm>
          <a:off x="3851920" y="3501008"/>
          <a:ext cx="482453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5580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706987"/>
              </p:ext>
            </p:extLst>
          </p:nvPr>
        </p:nvGraphicFramePr>
        <p:xfrm>
          <a:off x="827584" y="836712"/>
          <a:ext cx="756084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9728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371296"/>
              </p:ext>
            </p:extLst>
          </p:nvPr>
        </p:nvGraphicFramePr>
        <p:xfrm>
          <a:off x="1043608" y="620688"/>
          <a:ext cx="70567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5860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313915"/>
              </p:ext>
            </p:extLst>
          </p:nvPr>
        </p:nvGraphicFramePr>
        <p:xfrm>
          <a:off x="1475656" y="1124744"/>
          <a:ext cx="59766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79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942828"/>
              </p:ext>
            </p:extLst>
          </p:nvPr>
        </p:nvGraphicFramePr>
        <p:xfrm>
          <a:off x="611560" y="764704"/>
          <a:ext cx="784887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28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724569"/>
              </p:ext>
            </p:extLst>
          </p:nvPr>
        </p:nvGraphicFramePr>
        <p:xfrm>
          <a:off x="1259632" y="980728"/>
          <a:ext cx="691276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630277"/>
              </p:ext>
            </p:extLst>
          </p:nvPr>
        </p:nvGraphicFramePr>
        <p:xfrm>
          <a:off x="179512" y="188640"/>
          <a:ext cx="846043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232628"/>
              </p:ext>
            </p:extLst>
          </p:nvPr>
        </p:nvGraphicFramePr>
        <p:xfrm>
          <a:off x="1619672" y="1124744"/>
          <a:ext cx="561662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591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442354"/>
              </p:ext>
            </p:extLst>
          </p:nvPr>
        </p:nvGraphicFramePr>
        <p:xfrm>
          <a:off x="395536" y="332656"/>
          <a:ext cx="828092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704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619087"/>
              </p:ext>
            </p:extLst>
          </p:nvPr>
        </p:nvGraphicFramePr>
        <p:xfrm>
          <a:off x="323528" y="476672"/>
          <a:ext cx="835292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199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89726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12906</TotalTime>
  <Words>560</Words>
  <Application>Microsoft Office PowerPoint</Application>
  <PresentationFormat>On-screen Show (4:3)</PresentationFormat>
  <Paragraphs>116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АНКЕТА за проучване мнението на докторантите за качеството на обучение в НСА „Васил Левски”</dc:title>
  <dc:creator>Mira</dc:creator>
  <cp:lastModifiedBy>admin</cp:lastModifiedBy>
  <cp:revision>293</cp:revision>
  <cp:lastPrinted>2018-04-20T11:27:35Z</cp:lastPrinted>
  <dcterms:created xsi:type="dcterms:W3CDTF">2016-12-10T14:36:52Z</dcterms:created>
  <dcterms:modified xsi:type="dcterms:W3CDTF">2023-05-16T08:51:08Z</dcterms:modified>
</cp:coreProperties>
</file>