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 с карти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3511343-F43D-4F06-9805-F9E6B01C2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Контрол на тренировъчния процес</a:t>
            </a:r>
            <a:endParaRPr lang="en-GB" dirty="0"/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B96BB937-EA99-458A-AE0C-47A8655088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07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E5A1BD7-3CFD-4140-B5DD-C531C6C60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натоварването</a:t>
            </a:r>
            <a:r>
              <a:rPr lang="ru-RU" dirty="0"/>
              <a:t> – „доза – </a:t>
            </a:r>
            <a:r>
              <a:rPr lang="ru-RU" dirty="0" err="1"/>
              <a:t>ефект</a:t>
            </a:r>
            <a:r>
              <a:rPr lang="ru-RU" dirty="0"/>
              <a:t>”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8761523-FF45-4D8C-9B54-E5B994A4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Показатели на </a:t>
            </a:r>
            <a:r>
              <a:rPr lang="ru-RU" dirty="0" err="1"/>
              <a:t>физическото</a:t>
            </a:r>
            <a:r>
              <a:rPr lang="ru-RU" dirty="0"/>
              <a:t> (</a:t>
            </a:r>
            <a:r>
              <a:rPr lang="ru-RU" dirty="0" err="1"/>
              <a:t>външно</a:t>
            </a:r>
            <a:r>
              <a:rPr lang="ru-RU" dirty="0"/>
              <a:t>) </a:t>
            </a:r>
            <a:r>
              <a:rPr lang="ru-RU" dirty="0" err="1"/>
              <a:t>натоварване</a:t>
            </a:r>
            <a:r>
              <a:rPr lang="ru-RU" dirty="0"/>
              <a:t>. Те </a:t>
            </a:r>
            <a:r>
              <a:rPr lang="ru-RU" dirty="0" err="1"/>
              <a:t>характеризират</a:t>
            </a:r>
            <a:r>
              <a:rPr lang="ru-RU" dirty="0"/>
              <a:t> </a:t>
            </a:r>
            <a:r>
              <a:rPr lang="ru-RU" dirty="0" err="1"/>
              <a:t>двигателната</a:t>
            </a:r>
            <a:r>
              <a:rPr lang="ru-RU" dirty="0"/>
              <a:t> </a:t>
            </a:r>
            <a:r>
              <a:rPr lang="ru-RU" dirty="0" err="1"/>
              <a:t>активност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в </a:t>
            </a:r>
            <a:r>
              <a:rPr lang="ru-RU" dirty="0" err="1"/>
              <a:t>процеса</a:t>
            </a:r>
            <a:r>
              <a:rPr lang="ru-RU" dirty="0"/>
              <a:t> на </a:t>
            </a:r>
            <a:r>
              <a:rPr lang="ru-RU" dirty="0" err="1"/>
              <a:t>тренировката</a:t>
            </a:r>
            <a:r>
              <a:rPr lang="ru-RU" dirty="0"/>
              <a:t> и </a:t>
            </a:r>
            <a:r>
              <a:rPr lang="ru-RU" dirty="0" err="1"/>
              <a:t>състезанието</a:t>
            </a:r>
            <a:r>
              <a:rPr lang="ru-RU" dirty="0"/>
              <a:t>. В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смисъл</a:t>
            </a:r>
            <a:r>
              <a:rPr lang="ru-RU" dirty="0"/>
              <a:t> се говори за два вида </a:t>
            </a:r>
            <a:r>
              <a:rPr lang="ru-RU" dirty="0" err="1"/>
              <a:t>натоварване</a:t>
            </a:r>
            <a:r>
              <a:rPr lang="ru-RU" dirty="0"/>
              <a:t> - </a:t>
            </a:r>
            <a:r>
              <a:rPr lang="ru-RU" dirty="0" err="1"/>
              <a:t>тренировъчно</a:t>
            </a:r>
            <a:r>
              <a:rPr lang="ru-RU" dirty="0"/>
              <a:t> и </a:t>
            </a:r>
            <a:r>
              <a:rPr lang="ru-RU" dirty="0" err="1"/>
              <a:t>състезателно</a:t>
            </a:r>
            <a:r>
              <a:rPr lang="ru-RU" dirty="0"/>
              <a:t>.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обект</a:t>
            </a:r>
            <a:r>
              <a:rPr lang="ru-RU" dirty="0"/>
              <a:t> на </a:t>
            </a:r>
            <a:r>
              <a:rPr lang="ru-RU" dirty="0" err="1"/>
              <a:t>контрола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обемът</a:t>
            </a:r>
            <a:r>
              <a:rPr lang="ru-RU" dirty="0"/>
              <a:t> и </a:t>
            </a:r>
            <a:r>
              <a:rPr lang="ru-RU" dirty="0" err="1"/>
              <a:t>интензивността</a:t>
            </a:r>
            <a:r>
              <a:rPr lang="ru-RU" dirty="0"/>
              <a:t> на </a:t>
            </a:r>
            <a:r>
              <a:rPr lang="ru-RU" dirty="0" err="1"/>
              <a:t>извършената</a:t>
            </a:r>
            <a:r>
              <a:rPr lang="ru-RU" dirty="0"/>
              <a:t> работа,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по-лесно</a:t>
            </a:r>
            <a:r>
              <a:rPr lang="ru-RU" dirty="0"/>
              <a:t> се </a:t>
            </a:r>
            <a:r>
              <a:rPr lang="ru-RU" dirty="0" err="1"/>
              <a:t>измерват</a:t>
            </a:r>
            <a:r>
              <a:rPr lang="ru-RU" dirty="0"/>
              <a:t>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показатели: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и на </a:t>
            </a:r>
            <a:r>
              <a:rPr lang="ru-RU" dirty="0" err="1"/>
              <a:t>почивните</a:t>
            </a:r>
            <a:r>
              <a:rPr lang="ru-RU" dirty="0"/>
              <a:t> дни за определен  период;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занимания;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времетраене</a:t>
            </a:r>
            <a:r>
              <a:rPr lang="ru-RU" dirty="0"/>
              <a:t> и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часовете</a:t>
            </a:r>
            <a:r>
              <a:rPr lang="ru-RU" dirty="0"/>
              <a:t> за тренировка.</a:t>
            </a:r>
          </a:p>
          <a:p>
            <a:r>
              <a:rPr lang="ru-RU" dirty="0"/>
              <a:t> За </a:t>
            </a:r>
            <a:r>
              <a:rPr lang="ru-RU" dirty="0" err="1"/>
              <a:t>по-прецизен</a:t>
            </a:r>
            <a:r>
              <a:rPr lang="ru-RU" dirty="0"/>
              <a:t> </a:t>
            </a:r>
            <a:r>
              <a:rPr lang="ru-RU" dirty="0" err="1"/>
              <a:t>контрол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частни</a:t>
            </a:r>
            <a:r>
              <a:rPr lang="ru-RU" dirty="0"/>
              <a:t> показатели,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разкриват</a:t>
            </a:r>
            <a:r>
              <a:rPr lang="ru-RU" dirty="0"/>
              <a:t> </a:t>
            </a:r>
            <a:r>
              <a:rPr lang="ru-RU" dirty="0" err="1"/>
              <a:t>по-пълно</a:t>
            </a:r>
            <a:r>
              <a:rPr lang="ru-RU" dirty="0"/>
              <a:t> </a:t>
            </a:r>
            <a:r>
              <a:rPr lang="ru-RU" dirty="0" err="1"/>
              <a:t>вътрешното</a:t>
            </a:r>
            <a:r>
              <a:rPr lang="ru-RU" dirty="0"/>
              <a:t> </a:t>
            </a:r>
            <a:r>
              <a:rPr lang="ru-RU" dirty="0" err="1"/>
              <a:t>съдържание</a:t>
            </a:r>
            <a:r>
              <a:rPr lang="ru-RU" dirty="0"/>
              <a:t> на </a:t>
            </a:r>
            <a:r>
              <a:rPr lang="ru-RU" dirty="0" err="1"/>
              <a:t>извършената</a:t>
            </a:r>
            <a:r>
              <a:rPr lang="ru-RU" dirty="0"/>
              <a:t> </a:t>
            </a:r>
            <a:r>
              <a:rPr lang="ru-RU" dirty="0" err="1"/>
              <a:t>тренировъчна</a:t>
            </a:r>
            <a:r>
              <a:rPr lang="ru-RU" dirty="0"/>
              <a:t> работа: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комбинациите</a:t>
            </a:r>
            <a:r>
              <a:rPr lang="ru-RU" dirty="0"/>
              <a:t> (гимнастика, фигурно </a:t>
            </a:r>
            <a:r>
              <a:rPr lang="ru-RU" dirty="0" err="1"/>
              <a:t>пързаляне</a:t>
            </a:r>
            <a:r>
              <a:rPr lang="ru-RU" dirty="0"/>
              <a:t>, </a:t>
            </a:r>
            <a:r>
              <a:rPr lang="ru-RU" dirty="0" err="1"/>
              <a:t>единоборствата</a:t>
            </a:r>
            <a:r>
              <a:rPr lang="ru-RU" dirty="0"/>
              <a:t>), </a:t>
            </a:r>
            <a:r>
              <a:rPr lang="ru-RU" dirty="0" err="1"/>
              <a:t>сериите</a:t>
            </a:r>
            <a:r>
              <a:rPr lang="ru-RU" dirty="0"/>
              <a:t>, подходите и т. н.;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съставните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имат</a:t>
            </a:r>
            <a:r>
              <a:rPr lang="ru-RU" dirty="0"/>
              <a:t> различна </a:t>
            </a:r>
            <a:r>
              <a:rPr lang="ru-RU" dirty="0" err="1"/>
              <a:t>трудност</a:t>
            </a:r>
            <a:r>
              <a:rPr lang="ru-RU" dirty="0"/>
              <a:t> на </a:t>
            </a:r>
            <a:r>
              <a:rPr lang="ru-RU" dirty="0" err="1"/>
              <a:t>изпълнение</a:t>
            </a:r>
            <a:r>
              <a:rPr lang="ru-RU" dirty="0"/>
              <a:t>;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основните</a:t>
            </a:r>
            <a:r>
              <a:rPr lang="ru-RU" dirty="0"/>
              <a:t> (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използвани</a:t>
            </a:r>
            <a:r>
              <a:rPr lang="ru-RU" dirty="0"/>
              <a:t>) упражнения, </a:t>
            </a:r>
            <a:r>
              <a:rPr lang="ru-RU" dirty="0" err="1"/>
              <a:t>характерни</a:t>
            </a:r>
            <a:r>
              <a:rPr lang="ru-RU" dirty="0"/>
              <a:t> за </a:t>
            </a:r>
            <a:r>
              <a:rPr lang="ru-RU" dirty="0" err="1"/>
              <a:t>дадения</a:t>
            </a:r>
            <a:r>
              <a:rPr lang="ru-RU" dirty="0"/>
              <a:t> вид спорт (отсечки, </a:t>
            </a:r>
            <a:r>
              <a:rPr lang="ru-RU" dirty="0" err="1"/>
              <a:t>подскоци</a:t>
            </a:r>
            <a:r>
              <a:rPr lang="ru-RU" dirty="0"/>
              <a:t>, упражнения с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уреди</a:t>
            </a:r>
            <a:r>
              <a:rPr lang="ru-RU" dirty="0"/>
              <a:t> (</a:t>
            </a:r>
            <a:r>
              <a:rPr lang="ru-RU" dirty="0" err="1"/>
              <a:t>щанги</a:t>
            </a:r>
            <a:r>
              <a:rPr lang="ru-RU" dirty="0"/>
              <a:t>, </a:t>
            </a:r>
            <a:r>
              <a:rPr lang="ru-RU" dirty="0" err="1"/>
              <a:t>тренажори</a:t>
            </a:r>
            <a:r>
              <a:rPr lang="ru-RU" dirty="0"/>
              <a:t> и др.)</a:t>
            </a:r>
          </a:p>
          <a:p>
            <a:r>
              <a:rPr lang="ru-RU" dirty="0"/>
              <a:t>. </a:t>
            </a:r>
            <a:r>
              <a:rPr lang="ru-RU" dirty="0" err="1"/>
              <a:t>Състезателното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се </a:t>
            </a:r>
            <a:r>
              <a:rPr lang="ru-RU" dirty="0" err="1"/>
              <a:t>оценява</a:t>
            </a:r>
            <a:r>
              <a:rPr lang="ru-RU" dirty="0"/>
              <a:t> </a:t>
            </a:r>
            <a:r>
              <a:rPr lang="ru-RU" dirty="0" err="1"/>
              <a:t>най-често</a:t>
            </a:r>
            <a:r>
              <a:rPr lang="ru-RU" dirty="0"/>
              <a:t> по </a:t>
            </a:r>
            <a:r>
              <a:rPr lang="ru-RU" dirty="0" err="1"/>
              <a:t>показателите</a:t>
            </a:r>
            <a:r>
              <a:rPr lang="ru-RU" dirty="0"/>
              <a:t>: 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състезанията</a:t>
            </a:r>
            <a:r>
              <a:rPr lang="ru-RU" dirty="0"/>
              <a:t> за определен </a:t>
            </a:r>
            <a:r>
              <a:rPr lang="ru-RU" dirty="0" err="1"/>
              <a:t>етап</a:t>
            </a:r>
            <a:r>
              <a:rPr lang="ru-RU" dirty="0"/>
              <a:t>;   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 на </a:t>
            </a:r>
            <a:r>
              <a:rPr lang="ru-RU" dirty="0" err="1"/>
              <a:t>стартовете</a:t>
            </a:r>
            <a:r>
              <a:rPr lang="ru-RU" dirty="0"/>
              <a:t> в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2499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34B42F-0D8D-401F-B652-38CB872A5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Показатели на </a:t>
            </a:r>
            <a:r>
              <a:rPr lang="ru-RU" dirty="0" err="1"/>
              <a:t>функционалното</a:t>
            </a:r>
            <a:r>
              <a:rPr lang="ru-RU" dirty="0"/>
              <a:t> (</a:t>
            </a:r>
            <a:r>
              <a:rPr lang="ru-RU" dirty="0" err="1"/>
              <a:t>вътрешното</a:t>
            </a:r>
            <a:r>
              <a:rPr lang="ru-RU" dirty="0"/>
              <a:t>) </a:t>
            </a:r>
            <a:r>
              <a:rPr lang="ru-RU" dirty="0" err="1"/>
              <a:t>натоварване</a:t>
            </a:r>
            <a:r>
              <a:rPr lang="ru-RU" dirty="0"/>
              <a:t>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C93A805-8EEA-48AB-824D-FA1A8B80C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Измерване</a:t>
            </a:r>
            <a:r>
              <a:rPr lang="ru-RU" dirty="0"/>
              <a:t> на </a:t>
            </a:r>
            <a:r>
              <a:rPr lang="ru-RU" dirty="0" err="1"/>
              <a:t>енергозагубите</a:t>
            </a:r>
            <a:r>
              <a:rPr lang="ru-RU" dirty="0"/>
              <a:t> </a:t>
            </a:r>
            <a:r>
              <a:rPr lang="ru-RU" dirty="0" err="1"/>
              <a:t>енергозагуби</a:t>
            </a:r>
            <a:r>
              <a:rPr lang="ru-RU" dirty="0"/>
              <a:t> в ккал/l – </a:t>
            </a:r>
            <a:r>
              <a:rPr lang="ru-RU" dirty="0" err="1"/>
              <a:t>умножаване</a:t>
            </a:r>
            <a:r>
              <a:rPr lang="ru-RU" dirty="0"/>
              <a:t> на </a:t>
            </a:r>
            <a:r>
              <a:rPr lang="ru-RU" dirty="0" err="1"/>
              <a:t>интензивността</a:t>
            </a:r>
            <a:r>
              <a:rPr lang="ru-RU" dirty="0"/>
              <a:t> на </a:t>
            </a:r>
            <a:r>
              <a:rPr lang="ru-RU" dirty="0" err="1"/>
              <a:t>енергоразхода</a:t>
            </a:r>
            <a:r>
              <a:rPr lang="ru-RU" dirty="0"/>
              <a:t> (ккал/l) с </a:t>
            </a:r>
            <a:r>
              <a:rPr lang="ru-RU" dirty="0" err="1"/>
              <a:t>продължителността</a:t>
            </a:r>
            <a:r>
              <a:rPr lang="ru-RU" dirty="0"/>
              <a:t> на </a:t>
            </a:r>
            <a:r>
              <a:rPr lang="ru-RU" dirty="0" err="1"/>
              <a:t>упражнението</a:t>
            </a:r>
            <a:r>
              <a:rPr lang="ru-RU" dirty="0"/>
              <a:t> (</a:t>
            </a:r>
            <a:r>
              <a:rPr lang="ru-RU" dirty="0" err="1"/>
              <a:t>min</a:t>
            </a:r>
            <a:r>
              <a:rPr lang="ru-RU" dirty="0"/>
              <a:t>)</a:t>
            </a:r>
          </a:p>
          <a:p>
            <a:r>
              <a:rPr lang="ru-RU" dirty="0"/>
              <a:t>Например,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средната</a:t>
            </a:r>
            <a:r>
              <a:rPr lang="ru-RU" dirty="0"/>
              <a:t> </a:t>
            </a:r>
            <a:r>
              <a:rPr lang="ru-RU" dirty="0" err="1"/>
              <a:t>интензивност</a:t>
            </a:r>
            <a:r>
              <a:rPr lang="ru-RU" dirty="0"/>
              <a:t> на </a:t>
            </a:r>
            <a:r>
              <a:rPr lang="ru-RU" dirty="0" err="1"/>
              <a:t>енергозагубите</a:t>
            </a:r>
            <a:r>
              <a:rPr lang="ru-RU" dirty="0"/>
              <a:t> в баскетбола е 10 ккал/мин, за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състезание</a:t>
            </a:r>
            <a:r>
              <a:rPr lang="ru-RU" dirty="0"/>
              <a:t> </a:t>
            </a:r>
            <a:r>
              <a:rPr lang="ru-RU" dirty="0" err="1"/>
              <a:t>играчите</a:t>
            </a:r>
            <a:r>
              <a:rPr lang="ru-RU" dirty="0"/>
              <a:t> </a:t>
            </a:r>
            <a:r>
              <a:rPr lang="ru-RU" dirty="0" err="1"/>
              <a:t>изразходват</a:t>
            </a:r>
            <a:r>
              <a:rPr lang="ru-RU" dirty="0"/>
              <a:t> по 400 </a:t>
            </a:r>
            <a:r>
              <a:rPr lang="ru-RU" dirty="0" err="1"/>
              <a:t>cal</a:t>
            </a:r>
            <a:r>
              <a:rPr lang="ru-RU" dirty="0"/>
              <a:t> (10 ккал/мин х 40 мин), при положение че </a:t>
            </a:r>
            <a:r>
              <a:rPr lang="ru-RU" dirty="0" err="1"/>
              <a:t>са</a:t>
            </a:r>
            <a:r>
              <a:rPr lang="ru-RU" dirty="0"/>
              <a:t> играли без </a:t>
            </a:r>
            <a:r>
              <a:rPr lang="ru-RU" dirty="0" err="1"/>
              <a:t>смяна</a:t>
            </a:r>
            <a:r>
              <a:rPr lang="ru-RU" dirty="0"/>
              <a:t>. По </a:t>
            </a:r>
            <a:r>
              <a:rPr lang="ru-RU" dirty="0" err="1"/>
              <a:t>същия</a:t>
            </a:r>
            <a:r>
              <a:rPr lang="ru-RU" dirty="0"/>
              <a:t> начин </a:t>
            </a:r>
            <a:r>
              <a:rPr lang="ru-RU" dirty="0" err="1"/>
              <a:t>може</a:t>
            </a:r>
            <a:r>
              <a:rPr lang="ru-RU" dirty="0"/>
              <a:t> да се определи </a:t>
            </a:r>
            <a:r>
              <a:rPr lang="ru-RU" dirty="0" err="1"/>
              <a:t>сумарното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при </a:t>
            </a:r>
            <a:r>
              <a:rPr lang="ru-RU" dirty="0" err="1"/>
              <a:t>всеки</a:t>
            </a:r>
            <a:r>
              <a:rPr lang="ru-RU" dirty="0"/>
              <a:t> спорт: при </a:t>
            </a:r>
            <a:r>
              <a:rPr lang="ru-RU" dirty="0" err="1"/>
              <a:t>бегачи</a:t>
            </a:r>
            <a:r>
              <a:rPr lang="ru-RU" dirty="0"/>
              <a:t> на 10 000 м – 18 </a:t>
            </a:r>
            <a:r>
              <a:rPr lang="ru-RU" dirty="0" err="1"/>
              <a:t>kкaл</a:t>
            </a:r>
            <a:r>
              <a:rPr lang="ru-RU" dirty="0"/>
              <a:t>/мин х 28 мин = 448 </a:t>
            </a:r>
            <a:r>
              <a:rPr lang="ru-RU" dirty="0" err="1"/>
              <a:t>kкaл</a:t>
            </a:r>
            <a:r>
              <a:rPr lang="ru-RU" dirty="0"/>
              <a:t>; при </a:t>
            </a:r>
            <a:r>
              <a:rPr lang="ru-RU" dirty="0" err="1"/>
              <a:t>маратона</a:t>
            </a:r>
            <a:r>
              <a:rPr lang="ru-RU" dirty="0"/>
              <a:t> – 17 ккал/мин х 135 мин =2,295 </a:t>
            </a:r>
            <a:r>
              <a:rPr lang="ru-RU" dirty="0" err="1"/>
              <a:t>kкaл</a:t>
            </a:r>
            <a:r>
              <a:rPr lang="ru-RU" dirty="0"/>
              <a:t> и т. н.  ■ </a:t>
            </a:r>
            <a:r>
              <a:rPr lang="ru-RU" dirty="0" err="1"/>
              <a:t>Пулсовата</a:t>
            </a:r>
            <a:r>
              <a:rPr lang="ru-RU" dirty="0"/>
              <a:t> </a:t>
            </a:r>
            <a:r>
              <a:rPr lang="ru-RU" dirty="0" err="1"/>
              <a:t>честота</a:t>
            </a:r>
            <a:r>
              <a:rPr lang="ru-RU" dirty="0"/>
              <a:t> (ПЧ), </a:t>
            </a:r>
            <a:r>
              <a:rPr lang="ru-RU" dirty="0" err="1"/>
              <a:t>като</a:t>
            </a:r>
            <a:r>
              <a:rPr lang="ru-RU" dirty="0"/>
              <a:t> индикатор на </a:t>
            </a:r>
            <a:r>
              <a:rPr lang="ru-RU" dirty="0" err="1"/>
              <a:t>величината</a:t>
            </a:r>
            <a:r>
              <a:rPr lang="ru-RU" dirty="0"/>
              <a:t> на </a:t>
            </a:r>
            <a:r>
              <a:rPr lang="ru-RU" dirty="0" err="1"/>
              <a:t>натоварването</a:t>
            </a:r>
            <a:r>
              <a:rPr lang="ru-RU" dirty="0"/>
              <a:t>. Например, </a:t>
            </a:r>
            <a:r>
              <a:rPr lang="ru-RU" dirty="0" err="1"/>
              <a:t>ако</a:t>
            </a:r>
            <a:r>
              <a:rPr lang="ru-RU" dirty="0"/>
              <a:t> в определено </a:t>
            </a:r>
            <a:r>
              <a:rPr lang="ru-RU" dirty="0" err="1"/>
              <a:t>време</a:t>
            </a:r>
            <a:r>
              <a:rPr lang="ru-RU" dirty="0"/>
              <a:t> от </a:t>
            </a:r>
            <a:r>
              <a:rPr lang="ru-RU" dirty="0" err="1"/>
              <a:t>тренировката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изпълнени</a:t>
            </a:r>
            <a:r>
              <a:rPr lang="ru-RU" dirty="0"/>
              <a:t> 3 упражнения с различна </a:t>
            </a:r>
            <a:r>
              <a:rPr lang="ru-RU" dirty="0" err="1"/>
              <a:t>интензивност</a:t>
            </a:r>
            <a:r>
              <a:rPr lang="ru-RU" dirty="0"/>
              <a:t> и </a:t>
            </a:r>
            <a:r>
              <a:rPr lang="ru-RU" dirty="0" err="1"/>
              <a:t>продължителност</a:t>
            </a:r>
            <a:r>
              <a:rPr lang="ru-RU" dirty="0"/>
              <a:t>: А – 10 мин при ПЧ – 130; Б – 8 мин при ПЧ –150 и В – 5 мин  при ПЧ – 180, </a:t>
            </a:r>
            <a:r>
              <a:rPr lang="ru-RU" dirty="0" err="1"/>
              <a:t>тогава</a:t>
            </a:r>
            <a:r>
              <a:rPr lang="ru-RU" dirty="0"/>
              <a:t> </a:t>
            </a:r>
            <a:r>
              <a:rPr lang="ru-RU" dirty="0" err="1"/>
              <a:t>натоварването</a:t>
            </a:r>
            <a:r>
              <a:rPr lang="ru-RU" dirty="0"/>
              <a:t> в </a:t>
            </a:r>
            <a:r>
              <a:rPr lang="ru-RU" dirty="0" err="1"/>
              <a:t>тази</a:t>
            </a:r>
            <a:r>
              <a:rPr lang="ru-RU" dirty="0"/>
              <a:t> част на </a:t>
            </a:r>
            <a:r>
              <a:rPr lang="ru-RU" dirty="0" err="1"/>
              <a:t>тренировката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бъде</a:t>
            </a:r>
            <a:r>
              <a:rPr lang="ru-RU" dirty="0"/>
              <a:t>:  10 х 130 + 8 х 150 + 5 х 180 = 3400 уд./мин ■ Концентрация на </a:t>
            </a:r>
            <a:r>
              <a:rPr lang="ru-RU" dirty="0" err="1"/>
              <a:t>млечна</a:t>
            </a:r>
            <a:r>
              <a:rPr lang="ru-RU" dirty="0"/>
              <a:t> </a:t>
            </a:r>
            <a:r>
              <a:rPr lang="ru-RU" dirty="0" err="1"/>
              <a:t>киселина</a:t>
            </a:r>
            <a:r>
              <a:rPr lang="ru-RU" dirty="0"/>
              <a:t>, </a:t>
            </a:r>
            <a:r>
              <a:rPr lang="ru-RU" dirty="0" err="1"/>
              <a:t>кислородна</a:t>
            </a:r>
            <a:r>
              <a:rPr lang="ru-RU" dirty="0"/>
              <a:t> </a:t>
            </a:r>
            <a:r>
              <a:rPr lang="ru-RU" dirty="0" err="1"/>
              <a:t>консумация</a:t>
            </a:r>
            <a:r>
              <a:rPr lang="ru-RU" dirty="0"/>
              <a:t>, </a:t>
            </a:r>
            <a:r>
              <a:rPr lang="ru-RU" dirty="0" err="1"/>
              <a:t>алкално-киселинно</a:t>
            </a:r>
            <a:r>
              <a:rPr lang="ru-RU" dirty="0"/>
              <a:t> равновесие и др.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504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79F3EA8-E075-48F8-9710-DCC6AEAA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Контрол</a:t>
            </a:r>
            <a:r>
              <a:rPr lang="ru-RU" dirty="0"/>
              <a:t> и оценка на </a:t>
            </a:r>
            <a:r>
              <a:rPr lang="ru-RU" dirty="0" err="1"/>
              <a:t>силовите</a:t>
            </a:r>
            <a:r>
              <a:rPr lang="ru-RU" dirty="0"/>
              <a:t> качества –</a:t>
            </a:r>
            <a:r>
              <a:rPr lang="ru-RU" dirty="0" err="1"/>
              <a:t>максимална</a:t>
            </a:r>
            <a:r>
              <a:rPr lang="ru-RU" dirty="0"/>
              <a:t> сила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400A042-83ED-4C55-8289-E6AA01745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Оценката</a:t>
            </a:r>
            <a:r>
              <a:rPr lang="ru-RU" dirty="0"/>
              <a:t> на </a:t>
            </a:r>
            <a:r>
              <a:rPr lang="ru-RU" dirty="0" err="1"/>
              <a:t>максималната</a:t>
            </a:r>
            <a:r>
              <a:rPr lang="ru-RU" dirty="0"/>
              <a:t> сила се </a:t>
            </a:r>
            <a:r>
              <a:rPr lang="ru-RU" dirty="0" err="1"/>
              <a:t>извършва</a:t>
            </a:r>
            <a:r>
              <a:rPr lang="ru-RU" dirty="0"/>
              <a:t> по два </a:t>
            </a:r>
            <a:r>
              <a:rPr lang="ru-RU" dirty="0" err="1"/>
              <a:t>принципни</a:t>
            </a:r>
            <a:r>
              <a:rPr lang="ru-RU" dirty="0"/>
              <a:t> начина: ■ без </a:t>
            </a:r>
            <a:r>
              <a:rPr lang="ru-RU" dirty="0" err="1"/>
              <a:t>измервателна</a:t>
            </a:r>
            <a:r>
              <a:rPr lang="ru-RU" dirty="0"/>
              <a:t> </a:t>
            </a:r>
            <a:r>
              <a:rPr lang="ru-RU" dirty="0" err="1"/>
              <a:t>апаратура</a:t>
            </a:r>
            <a:r>
              <a:rPr lang="ru-RU" dirty="0"/>
              <a:t>, с </a:t>
            </a:r>
            <a:r>
              <a:rPr lang="ru-RU" dirty="0" err="1"/>
              <a:t>отчитане</a:t>
            </a:r>
            <a:r>
              <a:rPr lang="ru-RU" dirty="0"/>
              <a:t> на </a:t>
            </a:r>
            <a:r>
              <a:rPr lang="ru-RU" dirty="0" err="1"/>
              <a:t>максимално</a:t>
            </a:r>
            <a:r>
              <a:rPr lang="ru-RU" dirty="0"/>
              <a:t> </a:t>
            </a:r>
            <a:r>
              <a:rPr lang="ru-RU" dirty="0" err="1"/>
              <a:t>преодоляното</a:t>
            </a:r>
            <a:r>
              <a:rPr lang="ru-RU" dirty="0"/>
              <a:t> или </a:t>
            </a:r>
            <a:r>
              <a:rPr lang="ru-RU" dirty="0" err="1"/>
              <a:t>удържано</a:t>
            </a:r>
            <a:r>
              <a:rPr lang="ru-RU" dirty="0"/>
              <a:t> </a:t>
            </a:r>
            <a:r>
              <a:rPr lang="ru-RU" dirty="0" err="1"/>
              <a:t>съпротивление</a:t>
            </a:r>
            <a:r>
              <a:rPr lang="ru-RU" dirty="0"/>
              <a:t>. Например </a:t>
            </a:r>
            <a:r>
              <a:rPr lang="ru-RU" dirty="0" err="1"/>
              <a:t>клякане</a:t>
            </a:r>
            <a:r>
              <a:rPr lang="ru-RU" dirty="0"/>
              <a:t> с </a:t>
            </a:r>
            <a:r>
              <a:rPr lang="ru-RU" dirty="0" err="1"/>
              <a:t>щанга</a:t>
            </a:r>
            <a:r>
              <a:rPr lang="ru-RU" dirty="0"/>
              <a:t> на </a:t>
            </a:r>
            <a:r>
              <a:rPr lang="ru-RU" dirty="0" err="1"/>
              <a:t>рамене</a:t>
            </a:r>
            <a:r>
              <a:rPr lang="ru-RU" dirty="0"/>
              <a:t>, </a:t>
            </a:r>
            <a:r>
              <a:rPr lang="ru-RU" dirty="0" err="1"/>
              <a:t>повдигане</a:t>
            </a:r>
            <a:r>
              <a:rPr lang="ru-RU" dirty="0"/>
              <a:t> от лег, </a:t>
            </a:r>
            <a:r>
              <a:rPr lang="ru-RU" dirty="0" err="1"/>
              <a:t>лицев</a:t>
            </a:r>
            <a:r>
              <a:rPr lang="ru-RU" dirty="0"/>
              <a:t> лег, </a:t>
            </a:r>
            <a:r>
              <a:rPr lang="ru-RU" dirty="0" err="1"/>
              <a:t>тилен</a:t>
            </a:r>
            <a:r>
              <a:rPr lang="ru-RU" dirty="0"/>
              <a:t> лег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щанга</a:t>
            </a:r>
            <a:r>
              <a:rPr lang="ru-RU" dirty="0"/>
              <a:t> и др.; ■ с </a:t>
            </a:r>
            <a:r>
              <a:rPr lang="ru-RU" dirty="0" err="1"/>
              <a:t>използване</a:t>
            </a:r>
            <a:r>
              <a:rPr lang="ru-RU" dirty="0"/>
              <a:t> на </a:t>
            </a:r>
            <a:r>
              <a:rPr lang="ru-RU" dirty="0" err="1"/>
              <a:t>измервателни</a:t>
            </a:r>
            <a:r>
              <a:rPr lang="ru-RU" dirty="0"/>
              <a:t> устройства (например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типове</a:t>
            </a:r>
            <a:r>
              <a:rPr lang="ru-RU" dirty="0"/>
              <a:t> </a:t>
            </a:r>
            <a:r>
              <a:rPr lang="ru-RU" dirty="0" err="1"/>
              <a:t>динамометри</a:t>
            </a:r>
            <a:r>
              <a:rPr lang="ru-RU" dirty="0"/>
              <a:t> – </a:t>
            </a:r>
            <a:r>
              <a:rPr lang="ru-RU" dirty="0" err="1"/>
              <a:t>ръчна</a:t>
            </a:r>
            <a:r>
              <a:rPr lang="ru-RU" dirty="0"/>
              <a:t> динамометрия, </a:t>
            </a:r>
            <a:r>
              <a:rPr lang="ru-RU" dirty="0" err="1"/>
              <a:t>станова</a:t>
            </a:r>
            <a:r>
              <a:rPr lang="ru-RU" dirty="0"/>
              <a:t> динамометрия, </a:t>
            </a:r>
            <a:r>
              <a:rPr lang="ru-RU" dirty="0" err="1"/>
              <a:t>динамография</a:t>
            </a:r>
            <a:r>
              <a:rPr lang="ru-RU" dirty="0"/>
              <a:t>, тензометрия и др.).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888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66A05C9-A7D3-4E41-8EFE-E6A6CEB70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Контрол на динамичната сила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55D75F7-4349-4B3E-91F3-4BF0CD017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динамичната</a:t>
            </a:r>
            <a:r>
              <a:rPr lang="ru-RU" dirty="0"/>
              <a:t> сила </a:t>
            </a:r>
            <a:r>
              <a:rPr lang="ru-RU" dirty="0" err="1"/>
              <a:t>Извършва</a:t>
            </a:r>
            <a:r>
              <a:rPr lang="ru-RU" dirty="0"/>
              <a:t> с </a:t>
            </a:r>
            <a:r>
              <a:rPr lang="ru-RU" dirty="0" err="1"/>
              <a:t>помощта</a:t>
            </a:r>
            <a:r>
              <a:rPr lang="ru-RU" dirty="0"/>
              <a:t> на </a:t>
            </a:r>
            <a:r>
              <a:rPr lang="ru-RU" dirty="0" err="1"/>
              <a:t>тензодинамографически</a:t>
            </a:r>
            <a:r>
              <a:rPr lang="ru-RU" dirty="0"/>
              <a:t> устройства (</a:t>
            </a:r>
            <a:r>
              <a:rPr lang="ru-RU" dirty="0" err="1"/>
              <a:t>тензоплатформи</a:t>
            </a:r>
            <a:r>
              <a:rPr lang="ru-RU" dirty="0"/>
              <a:t>, </a:t>
            </a:r>
            <a:r>
              <a:rPr lang="ru-RU" dirty="0" err="1"/>
              <a:t>тензопътеки</a:t>
            </a:r>
            <a:r>
              <a:rPr lang="ru-RU" dirty="0"/>
              <a:t>, </a:t>
            </a:r>
            <a:r>
              <a:rPr lang="ru-RU" dirty="0" err="1"/>
              <a:t>тензопантофи</a:t>
            </a:r>
            <a:r>
              <a:rPr lang="ru-RU" dirty="0"/>
              <a:t>, </a:t>
            </a:r>
            <a:r>
              <a:rPr lang="ru-RU" dirty="0" err="1"/>
              <a:t>тензопедали</a:t>
            </a:r>
            <a:r>
              <a:rPr lang="ru-RU" dirty="0"/>
              <a:t> и др.),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позволяват</a:t>
            </a:r>
            <a:r>
              <a:rPr lang="ru-RU" dirty="0"/>
              <a:t> </a:t>
            </a:r>
            <a:r>
              <a:rPr lang="ru-RU" dirty="0" err="1"/>
              <a:t>графично</a:t>
            </a:r>
            <a:r>
              <a:rPr lang="ru-RU" dirty="0"/>
              <a:t> да се изобрази </a:t>
            </a:r>
            <a:r>
              <a:rPr lang="ru-RU" dirty="0" err="1"/>
              <a:t>усилието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времето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например при бокса за 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ударната</a:t>
            </a:r>
            <a:r>
              <a:rPr lang="ru-RU" dirty="0"/>
              <a:t> </a:t>
            </a:r>
            <a:r>
              <a:rPr lang="ru-RU" dirty="0" err="1"/>
              <a:t>мощ</a:t>
            </a:r>
            <a:r>
              <a:rPr lang="ru-RU" dirty="0"/>
              <a:t> на </a:t>
            </a:r>
            <a:r>
              <a:rPr lang="ru-RU" dirty="0" err="1"/>
              <a:t>боксьора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тензометрични</a:t>
            </a:r>
            <a:r>
              <a:rPr lang="ru-RU" dirty="0"/>
              <a:t> „</a:t>
            </a:r>
            <a:r>
              <a:rPr lang="ru-RU" dirty="0" err="1"/>
              <a:t>възглавници</a:t>
            </a:r>
            <a:r>
              <a:rPr lang="ru-RU" dirty="0"/>
              <a:t>”,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регистрират</a:t>
            </a:r>
            <a:r>
              <a:rPr lang="ru-RU" dirty="0"/>
              <a:t> </a:t>
            </a:r>
            <a:r>
              <a:rPr lang="ru-RU" dirty="0" err="1"/>
              <a:t>силата</a:t>
            </a:r>
            <a:r>
              <a:rPr lang="ru-RU" dirty="0"/>
              <a:t> и </a:t>
            </a:r>
            <a:r>
              <a:rPr lang="ru-RU" dirty="0" err="1"/>
              <a:t>броя</a:t>
            </a:r>
            <a:r>
              <a:rPr lang="ru-RU" dirty="0"/>
              <a:t> на ударите, </a:t>
            </a:r>
            <a:r>
              <a:rPr lang="ru-RU" dirty="0" err="1"/>
              <a:t>времето</a:t>
            </a:r>
            <a:r>
              <a:rPr lang="ru-RU" dirty="0"/>
              <a:t> за </a:t>
            </a:r>
            <a:r>
              <a:rPr lang="ru-RU" dirty="0" err="1"/>
              <a:t>допир</a:t>
            </a:r>
            <a:r>
              <a:rPr lang="ru-RU" dirty="0"/>
              <a:t> при удара и др. </a:t>
            </a:r>
            <a:r>
              <a:rPr lang="ru-RU" dirty="0" err="1"/>
              <a:t>Динамичната</a:t>
            </a:r>
            <a:r>
              <a:rPr lang="ru-RU" dirty="0"/>
              <a:t> сила на </a:t>
            </a:r>
            <a:r>
              <a:rPr lang="ru-RU" dirty="0" err="1"/>
              <a:t>краката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се </a:t>
            </a:r>
            <a:r>
              <a:rPr lang="ru-RU" dirty="0" err="1"/>
              <a:t>оценява</a:t>
            </a:r>
            <a:r>
              <a:rPr lang="ru-RU" dirty="0"/>
              <a:t> чрез </a:t>
            </a:r>
            <a:r>
              <a:rPr lang="ru-RU" dirty="0" err="1"/>
              <a:t>височината</a:t>
            </a:r>
            <a:r>
              <a:rPr lang="ru-RU" dirty="0"/>
              <a:t> на отскока (</a:t>
            </a:r>
            <a:r>
              <a:rPr lang="ru-RU" dirty="0" err="1"/>
              <a:t>достигане</a:t>
            </a:r>
            <a:r>
              <a:rPr lang="ru-RU" dirty="0"/>
              <a:t> на </a:t>
            </a:r>
            <a:r>
              <a:rPr lang="ru-RU" dirty="0" err="1"/>
              <a:t>някакъв</a:t>
            </a:r>
            <a:r>
              <a:rPr lang="ru-RU" dirty="0"/>
              <a:t> предмет).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455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BB5973A-25FD-4638-AA84-FF028F183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Контрол на силовата издръжливост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3DD925F-297C-4FCF-9B05-BE9461D2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силовата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</a:t>
            </a:r>
            <a:r>
              <a:rPr lang="ru-RU" dirty="0" err="1"/>
              <a:t>Извършва</a:t>
            </a:r>
            <a:r>
              <a:rPr lang="ru-RU" dirty="0"/>
              <a:t> се с </a:t>
            </a:r>
            <a:r>
              <a:rPr lang="ru-RU" dirty="0" err="1"/>
              <a:t>помощта</a:t>
            </a:r>
            <a:r>
              <a:rPr lang="ru-RU" dirty="0"/>
              <a:t> на </a:t>
            </a:r>
            <a:r>
              <a:rPr lang="ru-RU" dirty="0" err="1"/>
              <a:t>тестови</a:t>
            </a:r>
            <a:r>
              <a:rPr lang="ru-RU" dirty="0"/>
              <a:t> упражнения,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близки до </a:t>
            </a:r>
            <a:r>
              <a:rPr lang="ru-RU" dirty="0" err="1"/>
              <a:t>състезателните</a:t>
            </a:r>
            <a:r>
              <a:rPr lang="ru-RU" dirty="0"/>
              <a:t> упражнения.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типове</a:t>
            </a:r>
            <a:r>
              <a:rPr lang="ru-RU" dirty="0"/>
              <a:t> </a:t>
            </a:r>
            <a:r>
              <a:rPr lang="ru-RU" dirty="0" err="1"/>
              <a:t>ергометрични</a:t>
            </a:r>
            <a:r>
              <a:rPr lang="ru-RU" dirty="0"/>
              <a:t> </a:t>
            </a:r>
            <a:r>
              <a:rPr lang="ru-RU" dirty="0" err="1"/>
              <a:t>тренажори</a:t>
            </a:r>
            <a:r>
              <a:rPr lang="ru-RU" dirty="0"/>
              <a:t> (</a:t>
            </a:r>
            <a:r>
              <a:rPr lang="ru-RU" dirty="0" err="1"/>
              <a:t>особено</a:t>
            </a:r>
            <a:r>
              <a:rPr lang="ru-RU" dirty="0"/>
              <a:t> в </a:t>
            </a:r>
            <a:r>
              <a:rPr lang="ru-RU" dirty="0" err="1"/>
              <a:t>гребането</a:t>
            </a:r>
            <a:r>
              <a:rPr lang="ru-RU" dirty="0"/>
              <a:t>, </a:t>
            </a:r>
            <a:r>
              <a:rPr lang="ru-RU" dirty="0" err="1"/>
              <a:t>плуването</a:t>
            </a:r>
            <a:r>
              <a:rPr lang="ru-RU" dirty="0"/>
              <a:t> и др.), </a:t>
            </a:r>
            <a:r>
              <a:rPr lang="ru-RU" dirty="0" err="1"/>
              <a:t>велоергометри</a:t>
            </a:r>
            <a:r>
              <a:rPr lang="ru-RU" dirty="0"/>
              <a:t> с </a:t>
            </a:r>
            <a:r>
              <a:rPr lang="ru-RU" dirty="0" err="1"/>
              <a:t>програмирано</a:t>
            </a:r>
            <a:r>
              <a:rPr lang="ru-RU" dirty="0"/>
              <a:t> </a:t>
            </a:r>
            <a:r>
              <a:rPr lang="ru-RU" dirty="0" err="1"/>
              <a:t>съпротивление</a:t>
            </a:r>
            <a:r>
              <a:rPr lang="ru-RU" dirty="0"/>
              <a:t>; </a:t>
            </a:r>
            <a:r>
              <a:rPr lang="ru-RU" dirty="0" err="1"/>
              <a:t>третбан</a:t>
            </a:r>
            <a:r>
              <a:rPr lang="ru-RU" dirty="0"/>
              <a:t> с различен наклон и </a:t>
            </a:r>
            <a:r>
              <a:rPr lang="ru-RU" dirty="0" err="1"/>
              <a:t>скорост</a:t>
            </a:r>
            <a:r>
              <a:rPr lang="ru-RU" dirty="0"/>
              <a:t> на </a:t>
            </a:r>
            <a:r>
              <a:rPr lang="ru-RU" dirty="0" err="1"/>
              <a:t>движението</a:t>
            </a:r>
            <a:r>
              <a:rPr lang="ru-RU" dirty="0"/>
              <a:t> и др. </a:t>
            </a:r>
            <a:r>
              <a:rPr lang="ru-RU" dirty="0" err="1"/>
              <a:t>Една</a:t>
            </a:r>
            <a:r>
              <a:rPr lang="ru-RU" dirty="0"/>
              <a:t> от </a:t>
            </a:r>
            <a:r>
              <a:rPr lang="ru-RU" dirty="0" err="1"/>
              <a:t>специфичните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силова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е </a:t>
            </a:r>
            <a:r>
              <a:rPr lang="ru-RU" dirty="0" err="1"/>
              <a:t>скоковата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, </a:t>
            </a:r>
            <a:r>
              <a:rPr lang="ru-RU" dirty="0" err="1"/>
              <a:t>която</a:t>
            </a:r>
            <a:r>
              <a:rPr lang="ru-RU" dirty="0"/>
              <a:t> е важна за </a:t>
            </a:r>
            <a:r>
              <a:rPr lang="ru-RU" dirty="0" err="1"/>
              <a:t>игровата</a:t>
            </a:r>
            <a:r>
              <a:rPr lang="ru-RU" dirty="0"/>
              <a:t> </a:t>
            </a:r>
            <a:r>
              <a:rPr lang="ru-RU" dirty="0" err="1"/>
              <a:t>ефективност</a:t>
            </a:r>
            <a:r>
              <a:rPr lang="ru-RU" dirty="0"/>
              <a:t> при баскетбола и волейбола, при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извършват</a:t>
            </a:r>
            <a:r>
              <a:rPr lang="ru-RU" dirty="0"/>
              <a:t> много </a:t>
            </a:r>
            <a:r>
              <a:rPr lang="ru-RU" dirty="0" err="1"/>
              <a:t>подскоци</a:t>
            </a:r>
            <a:r>
              <a:rPr lang="ru-RU" dirty="0"/>
              <a:t> с кратки </a:t>
            </a:r>
            <a:r>
              <a:rPr lang="ru-RU" dirty="0" err="1"/>
              <a:t>промеждутъци</a:t>
            </a:r>
            <a:r>
              <a:rPr lang="ru-RU" dirty="0"/>
              <a:t> от </a:t>
            </a:r>
            <a:r>
              <a:rPr lang="ru-RU" dirty="0" err="1"/>
              <a:t>време</a:t>
            </a:r>
            <a:r>
              <a:rPr lang="ru-RU" dirty="0"/>
              <a:t> (</a:t>
            </a:r>
            <a:r>
              <a:rPr lang="ru-RU" dirty="0" err="1"/>
              <a:t>забиване</a:t>
            </a:r>
            <a:r>
              <a:rPr lang="ru-RU" dirty="0"/>
              <a:t>, блокада, </a:t>
            </a:r>
            <a:r>
              <a:rPr lang="ru-RU" dirty="0" err="1"/>
              <a:t>плонжиране</a:t>
            </a:r>
            <a:r>
              <a:rPr lang="ru-RU" dirty="0"/>
              <a:t> при волейбола; </a:t>
            </a:r>
            <a:r>
              <a:rPr lang="ru-RU" dirty="0" err="1"/>
              <a:t>борба</a:t>
            </a:r>
            <a:r>
              <a:rPr lang="ru-RU" dirty="0"/>
              <a:t> под коша, </a:t>
            </a:r>
            <a:r>
              <a:rPr lang="ru-RU" dirty="0" err="1"/>
              <a:t>стрелба</a:t>
            </a:r>
            <a:r>
              <a:rPr lang="ru-RU" dirty="0"/>
              <a:t> с отскок, </a:t>
            </a:r>
            <a:r>
              <a:rPr lang="ru-RU" dirty="0" err="1"/>
              <a:t>стартове</a:t>
            </a:r>
            <a:r>
              <a:rPr lang="ru-RU" dirty="0"/>
              <a:t> и </a:t>
            </a:r>
            <a:r>
              <a:rPr lang="ru-RU" dirty="0" err="1"/>
              <a:t>придвижване</a:t>
            </a:r>
            <a:r>
              <a:rPr lang="ru-RU" dirty="0"/>
              <a:t> в </a:t>
            </a:r>
            <a:r>
              <a:rPr lang="ru-RU" dirty="0" err="1"/>
              <a:t>защитен</a:t>
            </a:r>
            <a:r>
              <a:rPr lang="ru-RU" dirty="0"/>
              <a:t> </a:t>
            </a:r>
            <a:r>
              <a:rPr lang="ru-RU" dirty="0" err="1"/>
              <a:t>стоеж</a:t>
            </a:r>
            <a:r>
              <a:rPr lang="ru-RU" dirty="0"/>
              <a:t> при баскетбола и др.). 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използвания</a:t>
            </a:r>
            <a:r>
              <a:rPr lang="ru-RU" dirty="0"/>
              <a:t> тест е „3 –30 –3”,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значи</a:t>
            </a:r>
            <a:r>
              <a:rPr lang="ru-RU" dirty="0"/>
              <a:t>, че </a:t>
            </a:r>
            <a:r>
              <a:rPr lang="ru-RU" dirty="0" err="1"/>
              <a:t>изпълняват</a:t>
            </a:r>
            <a:r>
              <a:rPr lang="ru-RU" dirty="0"/>
              <a:t> три </a:t>
            </a:r>
            <a:r>
              <a:rPr lang="ru-RU" dirty="0" err="1"/>
              <a:t>вертикални</a:t>
            </a:r>
            <a:r>
              <a:rPr lang="ru-RU" dirty="0"/>
              <a:t> </a:t>
            </a:r>
            <a:r>
              <a:rPr lang="ru-RU" dirty="0" err="1"/>
              <a:t>максимални</a:t>
            </a:r>
            <a:r>
              <a:rPr lang="ru-RU" dirty="0"/>
              <a:t> отскока от </a:t>
            </a:r>
            <a:r>
              <a:rPr lang="ru-RU" dirty="0" err="1"/>
              <a:t>място</a:t>
            </a:r>
            <a:r>
              <a:rPr lang="ru-RU" dirty="0"/>
              <a:t> (</a:t>
            </a:r>
            <a:r>
              <a:rPr lang="ru-RU" dirty="0" err="1"/>
              <a:t>състезателят</a:t>
            </a:r>
            <a:r>
              <a:rPr lang="ru-RU" dirty="0"/>
              <a:t> не е уморен), след  </a:t>
            </a:r>
            <a:r>
              <a:rPr lang="ru-RU" dirty="0" err="1"/>
              <a:t>това</a:t>
            </a:r>
            <a:r>
              <a:rPr lang="ru-RU" dirty="0"/>
              <a:t> 30 </a:t>
            </a:r>
            <a:r>
              <a:rPr lang="ru-RU" dirty="0" err="1"/>
              <a:t>последователни</a:t>
            </a:r>
            <a:r>
              <a:rPr lang="ru-RU" dirty="0"/>
              <a:t> подскока и </a:t>
            </a:r>
            <a:r>
              <a:rPr lang="ru-RU" dirty="0" err="1"/>
              <a:t>завършват</a:t>
            </a:r>
            <a:r>
              <a:rPr lang="ru-RU" dirty="0"/>
              <a:t> с три </a:t>
            </a:r>
            <a:r>
              <a:rPr lang="ru-RU" dirty="0" err="1"/>
              <a:t>максимални</a:t>
            </a:r>
            <a:r>
              <a:rPr lang="ru-RU" dirty="0"/>
              <a:t> </a:t>
            </a:r>
            <a:r>
              <a:rPr lang="ru-RU" dirty="0" err="1"/>
              <a:t>вертикални</a:t>
            </a:r>
            <a:r>
              <a:rPr lang="ru-RU" dirty="0"/>
              <a:t> отскока. </a:t>
            </a:r>
            <a:r>
              <a:rPr lang="ru-RU" dirty="0" err="1"/>
              <a:t>Измерва</a:t>
            </a:r>
            <a:r>
              <a:rPr lang="ru-RU" dirty="0"/>
              <a:t> се </a:t>
            </a:r>
            <a:r>
              <a:rPr lang="ru-RU" dirty="0" err="1"/>
              <a:t>средната</a:t>
            </a:r>
            <a:r>
              <a:rPr lang="ru-RU" dirty="0"/>
              <a:t> </a:t>
            </a:r>
            <a:r>
              <a:rPr lang="ru-RU" dirty="0" err="1"/>
              <a:t>височина</a:t>
            </a:r>
            <a:r>
              <a:rPr lang="ru-RU" dirty="0"/>
              <a:t> на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подскоци</a:t>
            </a:r>
            <a:r>
              <a:rPr lang="ru-RU" dirty="0"/>
              <a:t> и се </a:t>
            </a:r>
            <a:r>
              <a:rPr lang="ru-RU" dirty="0" err="1"/>
              <a:t>сравняват</a:t>
            </a:r>
            <a:r>
              <a:rPr lang="ru-RU" dirty="0"/>
              <a:t> </a:t>
            </a:r>
            <a:r>
              <a:rPr lang="ru-RU" dirty="0" err="1"/>
              <a:t>помежду</a:t>
            </a:r>
            <a:r>
              <a:rPr lang="ru-RU" dirty="0"/>
              <a:t> си </a:t>
            </a:r>
            <a:r>
              <a:rPr lang="ru-RU" dirty="0" err="1"/>
              <a:t>всеки</a:t>
            </a:r>
            <a:r>
              <a:rPr lang="ru-RU" dirty="0"/>
              <a:t> </a:t>
            </a:r>
            <a:r>
              <a:rPr lang="ru-RU" dirty="0" err="1"/>
              <a:t>срещу</a:t>
            </a:r>
            <a:r>
              <a:rPr lang="ru-RU" dirty="0"/>
              <a:t> </a:t>
            </a:r>
            <a:r>
              <a:rPr lang="ru-RU" dirty="0" err="1"/>
              <a:t>всеки</a:t>
            </a:r>
            <a:r>
              <a:rPr lang="ru-RU" dirty="0"/>
              <a:t>. На </a:t>
            </a:r>
            <a:r>
              <a:rPr lang="ru-RU" dirty="0" err="1"/>
              <a:t>базата</a:t>
            </a:r>
            <a:r>
              <a:rPr lang="ru-RU" dirty="0"/>
              <a:t> на </a:t>
            </a:r>
            <a:r>
              <a:rPr lang="ru-RU" dirty="0" err="1"/>
              <a:t>това</a:t>
            </a:r>
            <a:r>
              <a:rPr lang="ru-RU" dirty="0"/>
              <a:t> сравнение </a:t>
            </a:r>
            <a:r>
              <a:rPr lang="ru-RU" dirty="0" err="1"/>
              <a:t>могат</a:t>
            </a:r>
            <a:r>
              <a:rPr lang="ru-RU" dirty="0"/>
              <a:t> да се направят изводи  за </a:t>
            </a:r>
            <a:r>
              <a:rPr lang="ru-RU" dirty="0" err="1"/>
              <a:t>динамичната</a:t>
            </a:r>
            <a:r>
              <a:rPr lang="ru-RU" dirty="0"/>
              <a:t> сила и за  </a:t>
            </a:r>
            <a:r>
              <a:rPr lang="ru-RU" dirty="0" err="1"/>
              <a:t>скоковата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на </a:t>
            </a:r>
            <a:r>
              <a:rPr lang="ru-RU" dirty="0" err="1"/>
              <a:t>състезателя</a:t>
            </a:r>
            <a:r>
              <a:rPr lang="ru-RU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027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411D0C1-7E0C-443D-91D5-9681AC08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Контрол на издръжливостта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F77744E-1A55-4468-9825-99F8A9C84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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издръжливостта</a:t>
            </a:r>
            <a:r>
              <a:rPr lang="ru-RU" dirty="0"/>
              <a:t> </a:t>
            </a:r>
            <a:r>
              <a:rPr lang="ru-RU" dirty="0" err="1"/>
              <a:t>Контролът</a:t>
            </a:r>
            <a:r>
              <a:rPr lang="ru-RU" dirty="0"/>
              <a:t> и </a:t>
            </a:r>
            <a:r>
              <a:rPr lang="ru-RU" dirty="0" err="1"/>
              <a:t>оценката</a:t>
            </a:r>
            <a:r>
              <a:rPr lang="ru-RU" dirty="0"/>
              <a:t> на </a:t>
            </a:r>
            <a:r>
              <a:rPr lang="ru-RU" dirty="0" err="1"/>
              <a:t>издръжливостта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чрез </a:t>
            </a:r>
            <a:r>
              <a:rPr lang="ru-RU" dirty="0" err="1"/>
              <a:t>тестирането</a:t>
            </a:r>
            <a:r>
              <a:rPr lang="ru-RU" dirty="0"/>
              <a:t>. </a:t>
            </a:r>
            <a:r>
              <a:rPr lang="ru-RU" dirty="0" err="1"/>
              <a:t>Използват</a:t>
            </a:r>
            <a:r>
              <a:rPr lang="ru-RU" dirty="0"/>
              <a:t> се </a:t>
            </a:r>
            <a:r>
              <a:rPr lang="ru-RU" dirty="0" err="1"/>
              <a:t>специфични</a:t>
            </a:r>
            <a:r>
              <a:rPr lang="ru-RU" dirty="0"/>
              <a:t> и </a:t>
            </a:r>
            <a:r>
              <a:rPr lang="ru-RU" dirty="0" err="1"/>
              <a:t>неспецифични</a:t>
            </a:r>
            <a:r>
              <a:rPr lang="ru-RU" dirty="0"/>
              <a:t> </a:t>
            </a:r>
            <a:r>
              <a:rPr lang="ru-RU" dirty="0" err="1"/>
              <a:t>тестове</a:t>
            </a:r>
            <a:r>
              <a:rPr lang="ru-RU" dirty="0"/>
              <a:t>.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неспецифичните</a:t>
            </a:r>
            <a:r>
              <a:rPr lang="ru-RU" dirty="0"/>
              <a:t> </a:t>
            </a:r>
            <a:r>
              <a:rPr lang="ru-RU" dirty="0" err="1"/>
              <a:t>тестове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отнасят</a:t>
            </a:r>
            <a:r>
              <a:rPr lang="ru-RU" dirty="0"/>
              <a:t>: </a:t>
            </a:r>
            <a:r>
              <a:rPr lang="ru-RU" dirty="0" err="1"/>
              <a:t>бягане</a:t>
            </a:r>
            <a:r>
              <a:rPr lang="ru-RU" dirty="0"/>
              <a:t> на </a:t>
            </a:r>
            <a:r>
              <a:rPr lang="ru-RU" dirty="0" err="1"/>
              <a:t>тредбан</a:t>
            </a:r>
            <a:r>
              <a:rPr lang="ru-RU" dirty="0"/>
              <a:t>, </a:t>
            </a:r>
            <a:r>
              <a:rPr lang="ru-RU" dirty="0" err="1"/>
              <a:t>педалиране</a:t>
            </a:r>
            <a:r>
              <a:rPr lang="ru-RU" dirty="0"/>
              <a:t> на </a:t>
            </a:r>
            <a:r>
              <a:rPr lang="ru-RU" dirty="0" err="1"/>
              <a:t>велоергометър</a:t>
            </a:r>
            <a:r>
              <a:rPr lang="ru-RU" dirty="0"/>
              <a:t>, степ-тест  и др. Значителен </a:t>
            </a:r>
            <a:r>
              <a:rPr lang="ru-RU" dirty="0" err="1"/>
              <a:t>прогрес</a:t>
            </a:r>
            <a:r>
              <a:rPr lang="ru-RU" dirty="0"/>
              <a:t> </a:t>
            </a:r>
            <a:r>
              <a:rPr lang="ru-RU" dirty="0" err="1"/>
              <a:t>относно</a:t>
            </a:r>
            <a:r>
              <a:rPr lang="ru-RU" dirty="0"/>
              <a:t> </a:t>
            </a:r>
            <a:r>
              <a:rPr lang="ru-RU" dirty="0" err="1"/>
              <a:t>контрола</a:t>
            </a:r>
            <a:r>
              <a:rPr lang="ru-RU" dirty="0"/>
              <a:t> на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т. нар. </a:t>
            </a:r>
            <a:r>
              <a:rPr lang="ru-RU" dirty="0" err="1"/>
              <a:t>специфични</a:t>
            </a:r>
            <a:r>
              <a:rPr lang="ru-RU" dirty="0"/>
              <a:t> </a:t>
            </a:r>
            <a:r>
              <a:rPr lang="ru-RU" dirty="0" err="1"/>
              <a:t>тестове</a:t>
            </a:r>
            <a:r>
              <a:rPr lang="ru-RU" dirty="0"/>
              <a:t>, с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отчита</a:t>
            </a:r>
            <a:r>
              <a:rPr lang="ru-RU" dirty="0"/>
              <a:t> </a:t>
            </a:r>
            <a:r>
              <a:rPr lang="ru-RU" dirty="0" err="1"/>
              <a:t>спортно-техническото</a:t>
            </a:r>
            <a:r>
              <a:rPr lang="ru-RU" dirty="0"/>
              <a:t> постижение от </a:t>
            </a:r>
            <a:r>
              <a:rPr lang="ru-RU" dirty="0" err="1"/>
              <a:t>пулсовата</a:t>
            </a:r>
            <a:r>
              <a:rPr lang="ru-RU" dirty="0"/>
              <a:t> </a:t>
            </a:r>
            <a:r>
              <a:rPr lang="ru-RU" dirty="0" err="1"/>
              <a:t>честота</a:t>
            </a:r>
            <a:r>
              <a:rPr lang="ru-RU" dirty="0"/>
              <a:t> и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биохимични</a:t>
            </a:r>
            <a:r>
              <a:rPr lang="ru-RU" dirty="0"/>
              <a:t> показатели  в </a:t>
            </a:r>
            <a:r>
              <a:rPr lang="ru-RU" dirty="0" err="1"/>
              <a:t>естествени</a:t>
            </a:r>
            <a:r>
              <a:rPr lang="ru-RU" dirty="0"/>
              <a:t> условия. Например </a:t>
            </a:r>
            <a:r>
              <a:rPr lang="ru-RU" dirty="0" err="1"/>
              <a:t>специфичната</a:t>
            </a:r>
            <a:r>
              <a:rPr lang="ru-RU" dirty="0"/>
              <a:t> </a:t>
            </a:r>
            <a:r>
              <a:rPr lang="ru-RU" dirty="0" err="1"/>
              <a:t>скоростна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у </a:t>
            </a:r>
            <a:r>
              <a:rPr lang="ru-RU" dirty="0" err="1"/>
              <a:t>баскетболисти</a:t>
            </a:r>
            <a:r>
              <a:rPr lang="ru-RU" dirty="0"/>
              <a:t> се </a:t>
            </a:r>
            <a:r>
              <a:rPr lang="ru-RU" dirty="0" err="1"/>
              <a:t>контролира</a:t>
            </a:r>
            <a:r>
              <a:rPr lang="ru-RU" dirty="0"/>
              <a:t> чрез </a:t>
            </a:r>
            <a:r>
              <a:rPr lang="ru-RU" dirty="0" err="1"/>
              <a:t>специализиран</a:t>
            </a:r>
            <a:r>
              <a:rPr lang="ru-RU" dirty="0"/>
              <a:t> тест „</a:t>
            </a:r>
            <a:r>
              <a:rPr lang="ru-RU" dirty="0" err="1"/>
              <a:t>совалка</a:t>
            </a:r>
            <a:r>
              <a:rPr lang="ru-RU" dirty="0"/>
              <a:t>” (234 м). </a:t>
            </a:r>
            <a:r>
              <a:rPr lang="ru-RU" dirty="0" err="1"/>
              <a:t>Пробягването</a:t>
            </a:r>
            <a:r>
              <a:rPr lang="ru-RU" dirty="0"/>
              <a:t> на </a:t>
            </a:r>
            <a:r>
              <a:rPr lang="ru-RU" dirty="0" err="1"/>
              <a:t>дистанцията</a:t>
            </a:r>
            <a:r>
              <a:rPr lang="ru-RU" dirty="0"/>
              <a:t> по специфичен начин в </a:t>
            </a:r>
            <a:r>
              <a:rPr lang="ru-RU" dirty="0" err="1"/>
              <a:t>рамките</a:t>
            </a:r>
            <a:r>
              <a:rPr lang="ru-RU" dirty="0"/>
              <a:t> на 50-60 s е отличен тест за оценка на </a:t>
            </a:r>
            <a:r>
              <a:rPr lang="ru-RU" dirty="0" err="1"/>
              <a:t>скоростната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на </a:t>
            </a:r>
            <a:r>
              <a:rPr lang="ru-RU" dirty="0" err="1"/>
              <a:t>баскетболистите</a:t>
            </a:r>
            <a:r>
              <a:rPr lang="ru-RU" dirty="0"/>
              <a:t>. За </a:t>
            </a:r>
            <a:r>
              <a:rPr lang="ru-RU" dirty="0" err="1"/>
              <a:t>бегачи</a:t>
            </a:r>
            <a:r>
              <a:rPr lang="ru-RU" dirty="0"/>
              <a:t> –</a:t>
            </a:r>
            <a:r>
              <a:rPr lang="ru-RU" dirty="0" err="1"/>
              <a:t>лекоатлети</a:t>
            </a:r>
            <a:r>
              <a:rPr lang="ru-RU" dirty="0"/>
              <a:t>  </a:t>
            </a:r>
            <a:r>
              <a:rPr lang="ru-RU" dirty="0" err="1"/>
              <a:t>тестиране</a:t>
            </a:r>
            <a:r>
              <a:rPr lang="ru-RU" dirty="0"/>
              <a:t> на </a:t>
            </a:r>
            <a:r>
              <a:rPr lang="ru-RU" dirty="0" err="1"/>
              <a:t>тредбан</a:t>
            </a:r>
            <a:r>
              <a:rPr lang="ru-RU" dirty="0"/>
              <a:t>; за </a:t>
            </a:r>
            <a:r>
              <a:rPr lang="ru-RU" dirty="0" err="1"/>
              <a:t>колоездачи</a:t>
            </a:r>
            <a:r>
              <a:rPr lang="ru-RU" dirty="0"/>
              <a:t> – </a:t>
            </a:r>
            <a:r>
              <a:rPr lang="ru-RU" dirty="0" err="1"/>
              <a:t>педалиране</a:t>
            </a:r>
            <a:r>
              <a:rPr lang="ru-RU" dirty="0"/>
              <a:t> на </a:t>
            </a:r>
            <a:r>
              <a:rPr lang="ru-RU" dirty="0" err="1"/>
              <a:t>велоергометър</a:t>
            </a:r>
            <a:r>
              <a:rPr lang="ru-RU" dirty="0"/>
              <a:t>; за </a:t>
            </a:r>
            <a:r>
              <a:rPr lang="ru-RU" dirty="0" err="1"/>
              <a:t>плувци</a:t>
            </a:r>
            <a:r>
              <a:rPr lang="ru-RU" dirty="0"/>
              <a:t> – работа на мини-</a:t>
            </a:r>
            <a:r>
              <a:rPr lang="ru-RU" dirty="0" err="1"/>
              <a:t>джим</a:t>
            </a:r>
            <a:r>
              <a:rPr lang="ru-RU" dirty="0"/>
              <a:t>; или </a:t>
            </a:r>
            <a:r>
              <a:rPr lang="ru-RU" dirty="0" err="1"/>
              <a:t>тестове</a:t>
            </a:r>
            <a:r>
              <a:rPr lang="ru-RU" dirty="0"/>
              <a:t> на Платонов (1983) – за </a:t>
            </a:r>
            <a:r>
              <a:rPr lang="ru-RU" dirty="0" err="1"/>
              <a:t>плувци</a:t>
            </a:r>
            <a:r>
              <a:rPr lang="ru-RU" dirty="0"/>
              <a:t> на 100 м – 4х50 м с </a:t>
            </a:r>
            <a:r>
              <a:rPr lang="ru-RU" dirty="0" err="1"/>
              <a:t>максимална</a:t>
            </a:r>
            <a:r>
              <a:rPr lang="ru-RU" dirty="0"/>
              <a:t> </a:t>
            </a:r>
            <a:r>
              <a:rPr lang="ru-RU" dirty="0" err="1"/>
              <a:t>скорост</a:t>
            </a:r>
            <a:r>
              <a:rPr lang="ru-RU" dirty="0"/>
              <a:t> и </a:t>
            </a:r>
            <a:r>
              <a:rPr lang="ru-RU" dirty="0" err="1"/>
              <a:t>почивки</a:t>
            </a:r>
            <a:r>
              <a:rPr lang="ru-RU" dirty="0"/>
              <a:t> между </a:t>
            </a:r>
            <a:r>
              <a:rPr lang="ru-RU" dirty="0" err="1"/>
              <a:t>отсечките</a:t>
            </a:r>
            <a:r>
              <a:rPr lang="ru-RU" dirty="0"/>
              <a:t> от 10 сек; за </a:t>
            </a:r>
            <a:r>
              <a:rPr lang="ru-RU" dirty="0" err="1"/>
              <a:t>плувци</a:t>
            </a:r>
            <a:r>
              <a:rPr lang="ru-RU" dirty="0"/>
              <a:t> на 200 м – 6х50 м с </a:t>
            </a:r>
            <a:r>
              <a:rPr lang="ru-RU" dirty="0" err="1"/>
              <a:t>максимална</a:t>
            </a:r>
            <a:r>
              <a:rPr lang="ru-RU" dirty="0"/>
              <a:t> </a:t>
            </a:r>
            <a:r>
              <a:rPr lang="ru-RU" dirty="0" err="1"/>
              <a:t>скорост</a:t>
            </a:r>
            <a:r>
              <a:rPr lang="ru-RU" dirty="0"/>
              <a:t>  и </a:t>
            </a:r>
            <a:r>
              <a:rPr lang="ru-RU" dirty="0" err="1"/>
              <a:t>почивки</a:t>
            </a:r>
            <a:r>
              <a:rPr lang="ru-RU" dirty="0"/>
              <a:t> между </a:t>
            </a:r>
            <a:r>
              <a:rPr lang="ru-RU" dirty="0" err="1"/>
              <a:t>отсечките</a:t>
            </a:r>
            <a:r>
              <a:rPr lang="ru-RU" dirty="0"/>
              <a:t> от 20 сек.; 1500 м – 10х50 м с </a:t>
            </a:r>
            <a:r>
              <a:rPr lang="ru-RU" dirty="0" err="1"/>
              <a:t>максимална</a:t>
            </a:r>
            <a:r>
              <a:rPr lang="ru-RU" dirty="0"/>
              <a:t> </a:t>
            </a:r>
            <a:r>
              <a:rPr lang="ru-RU" dirty="0" err="1"/>
              <a:t>скорост</a:t>
            </a:r>
            <a:r>
              <a:rPr lang="ru-RU" dirty="0"/>
              <a:t> и </a:t>
            </a:r>
            <a:r>
              <a:rPr lang="ru-RU" dirty="0" err="1"/>
              <a:t>почивки</a:t>
            </a:r>
            <a:r>
              <a:rPr lang="ru-RU" dirty="0"/>
              <a:t> между </a:t>
            </a:r>
            <a:r>
              <a:rPr lang="ru-RU" dirty="0" err="1"/>
              <a:t>отсечките</a:t>
            </a:r>
            <a:r>
              <a:rPr lang="ru-RU" dirty="0"/>
              <a:t> от 30 сек;  при </a:t>
            </a:r>
            <a:r>
              <a:rPr lang="ru-RU" dirty="0" err="1"/>
              <a:t>гребци</a:t>
            </a:r>
            <a:r>
              <a:rPr lang="ru-RU" dirty="0"/>
              <a:t> – гребен </a:t>
            </a:r>
            <a:r>
              <a:rPr lang="ru-RU" dirty="0" err="1"/>
              <a:t>ергометър</a:t>
            </a:r>
            <a:r>
              <a:rPr lang="ru-RU" dirty="0"/>
              <a:t>. </a:t>
            </a:r>
            <a:r>
              <a:rPr lang="ru-RU" dirty="0" err="1"/>
              <a:t>Прилагането</a:t>
            </a:r>
            <a:r>
              <a:rPr lang="ru-RU" dirty="0"/>
              <a:t> на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тестове</a:t>
            </a:r>
            <a:r>
              <a:rPr lang="ru-RU" dirty="0"/>
              <a:t> е удобна </a:t>
            </a:r>
            <a:r>
              <a:rPr lang="ru-RU" dirty="0" err="1"/>
              <a:t>поради</a:t>
            </a:r>
            <a:r>
              <a:rPr lang="ru-RU" dirty="0"/>
              <a:t> </a:t>
            </a:r>
            <a:r>
              <a:rPr lang="ru-RU" dirty="0" err="1"/>
              <a:t>това</a:t>
            </a:r>
            <a:r>
              <a:rPr lang="ru-RU" dirty="0"/>
              <a:t>, че те </a:t>
            </a:r>
            <a:r>
              <a:rPr lang="ru-RU" dirty="0" err="1"/>
              <a:t>са</a:t>
            </a:r>
            <a:r>
              <a:rPr lang="ru-RU" dirty="0"/>
              <a:t> част от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ги</a:t>
            </a:r>
            <a:r>
              <a:rPr lang="ru-RU" dirty="0"/>
              <a:t> </a:t>
            </a:r>
            <a:r>
              <a:rPr lang="ru-RU" dirty="0" err="1"/>
              <a:t>прави</a:t>
            </a:r>
            <a:r>
              <a:rPr lang="ru-RU" dirty="0"/>
              <a:t> много </a:t>
            </a:r>
            <a:r>
              <a:rPr lang="ru-RU" dirty="0" err="1"/>
              <a:t>удобни</a:t>
            </a:r>
            <a:r>
              <a:rPr lang="ru-RU" dirty="0"/>
              <a:t> за </a:t>
            </a:r>
            <a:r>
              <a:rPr lang="ru-RU" dirty="0" err="1"/>
              <a:t>нуждите</a:t>
            </a:r>
            <a:r>
              <a:rPr lang="ru-RU" dirty="0"/>
              <a:t> на </a:t>
            </a:r>
            <a:r>
              <a:rPr lang="ru-RU" dirty="0" err="1"/>
              <a:t>контрола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947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CB568FF-0564-4B69-BAF7-8F22D6CA0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/>
              <a:t>Конртрол</a:t>
            </a:r>
            <a:r>
              <a:rPr lang="bg-BG" dirty="0"/>
              <a:t> на техническата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E062E78-5332-4C30-9236-91C81BC43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 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техническата</a:t>
            </a:r>
            <a:r>
              <a:rPr lang="ru-RU" dirty="0"/>
              <a:t> подготовка </a:t>
            </a:r>
            <a:r>
              <a:rPr lang="ru-RU" dirty="0" err="1"/>
              <a:t>Обект</a:t>
            </a:r>
            <a:r>
              <a:rPr lang="ru-RU" dirty="0"/>
              <a:t>  на </a:t>
            </a:r>
            <a:r>
              <a:rPr lang="ru-RU" dirty="0" err="1"/>
              <a:t>контрола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техническата</a:t>
            </a:r>
            <a:r>
              <a:rPr lang="ru-RU" dirty="0"/>
              <a:t> подготовка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показатели: ■ </a:t>
            </a:r>
            <a:r>
              <a:rPr lang="ru-RU" dirty="0" err="1"/>
              <a:t>обем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– </a:t>
            </a:r>
            <a:r>
              <a:rPr lang="ru-RU" dirty="0" err="1"/>
              <a:t>общото</a:t>
            </a:r>
            <a:r>
              <a:rPr lang="ru-RU" dirty="0"/>
              <a:t> количество на </a:t>
            </a:r>
            <a:r>
              <a:rPr lang="ru-RU" dirty="0" err="1"/>
              <a:t>техническите</a:t>
            </a:r>
            <a:r>
              <a:rPr lang="ru-RU" dirty="0"/>
              <a:t> действия,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умее</a:t>
            </a:r>
            <a:r>
              <a:rPr lang="ru-RU" dirty="0"/>
              <a:t> да </a:t>
            </a:r>
            <a:r>
              <a:rPr lang="ru-RU" dirty="0" err="1"/>
              <a:t>изпълнява</a:t>
            </a:r>
            <a:r>
              <a:rPr lang="ru-RU" dirty="0"/>
              <a:t> </a:t>
            </a:r>
            <a:r>
              <a:rPr lang="ru-RU" dirty="0" err="1"/>
              <a:t>спортистът</a:t>
            </a:r>
            <a:r>
              <a:rPr lang="ru-RU" dirty="0"/>
              <a:t>; ■ </a:t>
            </a:r>
            <a:r>
              <a:rPr lang="ru-RU" dirty="0" err="1"/>
              <a:t>разностранност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– степен на разнообразие на </a:t>
            </a:r>
            <a:r>
              <a:rPr lang="ru-RU" dirty="0" err="1"/>
              <a:t>двигателните</a:t>
            </a:r>
            <a:r>
              <a:rPr lang="ru-RU" dirty="0"/>
              <a:t> действия,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владее</a:t>
            </a:r>
            <a:r>
              <a:rPr lang="ru-RU" dirty="0"/>
              <a:t> </a:t>
            </a:r>
            <a:r>
              <a:rPr lang="ru-RU" dirty="0" err="1"/>
              <a:t>спортистът</a:t>
            </a:r>
            <a:r>
              <a:rPr lang="ru-RU" dirty="0"/>
              <a:t>; ■ </a:t>
            </a:r>
            <a:r>
              <a:rPr lang="ru-RU" dirty="0" err="1"/>
              <a:t>ефективност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–  </a:t>
            </a:r>
            <a:r>
              <a:rPr lang="ru-RU" dirty="0" err="1"/>
              <a:t>степента</a:t>
            </a:r>
            <a:r>
              <a:rPr lang="ru-RU" dirty="0"/>
              <a:t> на </a:t>
            </a:r>
            <a:r>
              <a:rPr lang="ru-RU" dirty="0" err="1"/>
              <a:t>реализиране</a:t>
            </a:r>
            <a:r>
              <a:rPr lang="ru-RU" dirty="0"/>
              <a:t> на </a:t>
            </a:r>
            <a:r>
              <a:rPr lang="ru-RU" dirty="0" err="1"/>
              <a:t>т.нар</a:t>
            </a:r>
            <a:r>
              <a:rPr lang="ru-RU" dirty="0"/>
              <a:t>. </a:t>
            </a:r>
            <a:r>
              <a:rPr lang="ru-RU" dirty="0" err="1"/>
              <a:t>моторен</a:t>
            </a:r>
            <a:r>
              <a:rPr lang="ru-RU" dirty="0"/>
              <a:t> потенциал на </a:t>
            </a:r>
            <a:r>
              <a:rPr lang="ru-RU" dirty="0" err="1"/>
              <a:t>спортиста</a:t>
            </a:r>
            <a:r>
              <a:rPr lang="ru-RU" dirty="0"/>
              <a:t> (</a:t>
            </a:r>
            <a:r>
              <a:rPr lang="ru-RU" dirty="0" err="1"/>
              <a:t>двигателни</a:t>
            </a:r>
            <a:r>
              <a:rPr lang="ru-RU" dirty="0"/>
              <a:t> качества, умения и </a:t>
            </a:r>
            <a:r>
              <a:rPr lang="ru-RU" dirty="0" err="1"/>
              <a:t>навици</a:t>
            </a:r>
            <a:r>
              <a:rPr lang="ru-RU" dirty="0"/>
              <a:t> и </a:t>
            </a:r>
            <a:r>
              <a:rPr lang="ru-RU" dirty="0" err="1"/>
              <a:t>аеробни</a:t>
            </a:r>
            <a:r>
              <a:rPr lang="ru-RU" dirty="0"/>
              <a:t>, </a:t>
            </a:r>
            <a:r>
              <a:rPr lang="ru-RU" dirty="0" err="1"/>
              <a:t>анаеробни</a:t>
            </a:r>
            <a:r>
              <a:rPr lang="ru-RU" dirty="0"/>
              <a:t> и </a:t>
            </a:r>
            <a:r>
              <a:rPr lang="ru-RU" dirty="0" err="1"/>
              <a:t>смесени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).</a:t>
            </a:r>
            <a:r>
              <a:rPr lang="ru-RU" dirty="0" err="1"/>
              <a:t>Най</a:t>
            </a:r>
            <a:r>
              <a:rPr lang="ru-RU" dirty="0"/>
              <a:t>-важна от </a:t>
            </a:r>
            <a:r>
              <a:rPr lang="ru-RU" dirty="0" err="1"/>
              <a:t>гледна</a:t>
            </a:r>
            <a:r>
              <a:rPr lang="ru-RU" dirty="0"/>
              <a:t> точка на </a:t>
            </a:r>
            <a:r>
              <a:rPr lang="ru-RU" dirty="0" err="1"/>
              <a:t>спортното</a:t>
            </a:r>
            <a:r>
              <a:rPr lang="ru-RU" dirty="0"/>
              <a:t> постижение е </a:t>
            </a:r>
            <a:r>
              <a:rPr lang="ru-RU" dirty="0" err="1"/>
              <a:t>ефективността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,  </a:t>
            </a:r>
            <a:r>
              <a:rPr lang="ru-RU" dirty="0" err="1"/>
              <a:t>като</a:t>
            </a:r>
            <a:r>
              <a:rPr lang="ru-RU" dirty="0"/>
              <a:t> за </a:t>
            </a:r>
            <a:r>
              <a:rPr lang="ru-RU" dirty="0" err="1"/>
              <a:t>нейната</a:t>
            </a:r>
            <a:r>
              <a:rPr lang="ru-RU" dirty="0"/>
              <a:t> оценка се </a:t>
            </a:r>
            <a:r>
              <a:rPr lang="ru-RU" dirty="0" err="1"/>
              <a:t>използват</a:t>
            </a:r>
            <a:r>
              <a:rPr lang="ru-RU" dirty="0"/>
              <a:t> два подхода: ■ оценка на </a:t>
            </a:r>
            <a:r>
              <a:rPr lang="ru-RU" dirty="0" err="1"/>
              <a:t>отделни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(положение на </a:t>
            </a:r>
            <a:r>
              <a:rPr lang="ru-RU" dirty="0" err="1"/>
              <a:t>тялото</a:t>
            </a:r>
            <a:r>
              <a:rPr lang="ru-RU" dirty="0"/>
              <a:t>, </a:t>
            </a:r>
            <a:r>
              <a:rPr lang="ru-RU" dirty="0" err="1"/>
              <a:t>посока</a:t>
            </a:r>
            <a:r>
              <a:rPr lang="ru-RU" dirty="0"/>
              <a:t>, амплитуда, </a:t>
            </a:r>
            <a:r>
              <a:rPr lang="ru-RU" dirty="0" err="1"/>
              <a:t>разстояние</a:t>
            </a:r>
            <a:r>
              <a:rPr lang="ru-RU" dirty="0"/>
              <a:t>, темп, </a:t>
            </a:r>
            <a:r>
              <a:rPr lang="ru-RU" dirty="0" err="1"/>
              <a:t>скорост</a:t>
            </a:r>
            <a:r>
              <a:rPr lang="ru-RU" dirty="0"/>
              <a:t> на движение, сила на </a:t>
            </a:r>
            <a:r>
              <a:rPr lang="ru-RU" dirty="0" err="1"/>
              <a:t>опората</a:t>
            </a:r>
            <a:r>
              <a:rPr lang="ru-RU" dirty="0"/>
              <a:t> и т.н.); ■ комплексна оценка,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дава</a:t>
            </a:r>
            <a:r>
              <a:rPr lang="ru-RU" dirty="0"/>
              <a:t> </a:t>
            </a:r>
            <a:r>
              <a:rPr lang="ru-RU" dirty="0" err="1"/>
              <a:t>представа</a:t>
            </a:r>
            <a:r>
              <a:rPr lang="ru-RU" dirty="0"/>
              <a:t>  за </a:t>
            </a:r>
            <a:r>
              <a:rPr lang="ru-RU" dirty="0" err="1"/>
              <a:t>цялостното</a:t>
            </a:r>
            <a:r>
              <a:rPr lang="ru-RU" dirty="0"/>
              <a:t> </a:t>
            </a:r>
            <a:r>
              <a:rPr lang="ru-RU" dirty="0" err="1"/>
              <a:t>изпълнение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 при </a:t>
            </a:r>
            <a:r>
              <a:rPr lang="ru-RU" dirty="0" err="1"/>
              <a:t>отделния</a:t>
            </a:r>
            <a:r>
              <a:rPr lang="ru-RU" dirty="0"/>
              <a:t> </a:t>
            </a:r>
            <a:r>
              <a:rPr lang="ru-RU" dirty="0" err="1"/>
              <a:t>състезател</a:t>
            </a:r>
            <a:r>
              <a:rPr lang="ru-RU" dirty="0"/>
              <a:t>, т.е. </a:t>
            </a:r>
            <a:r>
              <a:rPr lang="ru-RU" dirty="0" err="1"/>
              <a:t>ефекта</a:t>
            </a:r>
            <a:r>
              <a:rPr lang="ru-RU" dirty="0"/>
              <a:t> от </a:t>
            </a:r>
            <a:r>
              <a:rPr lang="ru-RU" dirty="0" err="1"/>
              <a:t>сумарните</a:t>
            </a:r>
            <a:r>
              <a:rPr lang="ru-RU" dirty="0"/>
              <a:t> действия на </a:t>
            </a:r>
            <a:r>
              <a:rPr lang="ru-RU" dirty="0" err="1"/>
              <a:t>спортиста</a:t>
            </a:r>
            <a:r>
              <a:rPr lang="ru-RU" dirty="0"/>
              <a:t>. </a:t>
            </a:r>
            <a:r>
              <a:rPr lang="ru-RU" dirty="0" err="1"/>
              <a:t>Комплексната</a:t>
            </a:r>
            <a:r>
              <a:rPr lang="ru-RU" dirty="0"/>
              <a:t> оценка се </a:t>
            </a:r>
            <a:r>
              <a:rPr lang="ru-RU" dirty="0" err="1"/>
              <a:t>отчита</a:t>
            </a:r>
            <a:r>
              <a:rPr lang="ru-RU" dirty="0"/>
              <a:t> </a:t>
            </a:r>
            <a:r>
              <a:rPr lang="ru-RU" dirty="0" err="1"/>
              <a:t>количествено</a:t>
            </a:r>
            <a:r>
              <a:rPr lang="ru-RU" dirty="0"/>
              <a:t>, чрез </a:t>
            </a:r>
            <a:r>
              <a:rPr lang="ru-RU" dirty="0" err="1"/>
              <a:t>изкуствено</a:t>
            </a:r>
            <a:r>
              <a:rPr lang="ru-RU" dirty="0"/>
              <a:t> </a:t>
            </a:r>
            <a:r>
              <a:rPr lang="ru-RU" dirty="0" err="1"/>
              <a:t>създадени</a:t>
            </a:r>
            <a:r>
              <a:rPr lang="ru-RU" dirty="0"/>
              <a:t> (</a:t>
            </a:r>
            <a:r>
              <a:rPr lang="ru-RU" dirty="0" err="1"/>
              <a:t>условни</a:t>
            </a:r>
            <a:r>
              <a:rPr lang="ru-RU" dirty="0"/>
              <a:t>) </a:t>
            </a:r>
            <a:r>
              <a:rPr lang="ru-RU" dirty="0" err="1"/>
              <a:t>единици</a:t>
            </a:r>
            <a:r>
              <a:rPr lang="ru-RU" dirty="0"/>
              <a:t>. За </a:t>
            </a:r>
            <a:r>
              <a:rPr lang="ru-RU" dirty="0" err="1"/>
              <a:t>тази</a:t>
            </a:r>
            <a:r>
              <a:rPr lang="ru-RU" dirty="0"/>
              <a:t> цел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субективни</a:t>
            </a:r>
            <a:r>
              <a:rPr lang="ru-RU" dirty="0"/>
              <a:t> и </a:t>
            </a:r>
            <a:r>
              <a:rPr lang="ru-RU" dirty="0" err="1"/>
              <a:t>обективни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.   </a:t>
            </a:r>
            <a:r>
              <a:rPr lang="ru-RU" dirty="0" err="1"/>
              <a:t>Субективните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: кино и видеотехника и </a:t>
            </a:r>
            <a:r>
              <a:rPr lang="ru-RU" dirty="0" err="1"/>
              <a:t>експертна</a:t>
            </a:r>
            <a:r>
              <a:rPr lang="ru-RU" dirty="0"/>
              <a:t> оценка (оценка на </a:t>
            </a:r>
            <a:r>
              <a:rPr lang="ru-RU" dirty="0" err="1"/>
              <a:t>специалисти</a:t>
            </a:r>
            <a:r>
              <a:rPr lang="ru-RU" dirty="0"/>
              <a:t> в </a:t>
            </a:r>
            <a:r>
              <a:rPr lang="ru-RU" dirty="0" err="1"/>
              <a:t>съответния</a:t>
            </a:r>
            <a:r>
              <a:rPr lang="ru-RU" dirty="0"/>
              <a:t> спорт или дисциплина).   </a:t>
            </a:r>
            <a:r>
              <a:rPr lang="ru-RU" dirty="0" err="1"/>
              <a:t>Обективните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: ■ Метод на </a:t>
            </a:r>
            <a:r>
              <a:rPr lang="ru-RU" dirty="0" err="1"/>
              <a:t>индексите</a:t>
            </a:r>
            <a:r>
              <a:rPr lang="ru-RU" dirty="0"/>
              <a:t>. Той се </a:t>
            </a:r>
            <a:r>
              <a:rPr lang="ru-RU" dirty="0" err="1"/>
              <a:t>основава</a:t>
            </a:r>
            <a:r>
              <a:rPr lang="ru-RU" dirty="0"/>
              <a:t> на </a:t>
            </a:r>
            <a:r>
              <a:rPr lang="ru-RU" dirty="0" err="1"/>
              <a:t>представата</a:t>
            </a:r>
            <a:r>
              <a:rPr lang="ru-RU" dirty="0"/>
              <a:t> за </a:t>
            </a:r>
            <a:r>
              <a:rPr lang="ru-RU" dirty="0" err="1"/>
              <a:t>някакъв</a:t>
            </a:r>
            <a:r>
              <a:rPr lang="ru-RU" dirty="0"/>
              <a:t> </a:t>
            </a:r>
            <a:r>
              <a:rPr lang="ru-RU" dirty="0" err="1"/>
              <a:t>моделиндекс</a:t>
            </a:r>
            <a:r>
              <a:rPr lang="ru-RU" dirty="0"/>
              <a:t>, за </a:t>
            </a:r>
            <a:r>
              <a:rPr lang="ru-RU" dirty="0" err="1"/>
              <a:t>който</a:t>
            </a:r>
            <a:r>
              <a:rPr lang="ru-RU" dirty="0"/>
              <a:t> се </a:t>
            </a:r>
            <a:r>
              <a:rPr lang="ru-RU" dirty="0" err="1"/>
              <a:t>предполага</a:t>
            </a:r>
            <a:r>
              <a:rPr lang="ru-RU" dirty="0"/>
              <a:t>, че </a:t>
            </a:r>
            <a:r>
              <a:rPr lang="ru-RU" dirty="0" err="1"/>
              <a:t>отразява</a:t>
            </a:r>
            <a:r>
              <a:rPr lang="ru-RU" dirty="0"/>
              <a:t> </a:t>
            </a:r>
            <a:r>
              <a:rPr lang="ru-RU" dirty="0" err="1"/>
              <a:t>интегралното</a:t>
            </a:r>
            <a:r>
              <a:rPr lang="ru-RU" dirty="0"/>
              <a:t> </a:t>
            </a:r>
            <a:r>
              <a:rPr lang="ru-RU" dirty="0" err="1"/>
              <a:t>ниво</a:t>
            </a:r>
            <a:r>
              <a:rPr lang="ru-RU" dirty="0"/>
              <a:t> на </a:t>
            </a:r>
            <a:r>
              <a:rPr lang="ru-RU" dirty="0" err="1"/>
              <a:t>техниката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87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DC60C54-FD93-4AEF-AA93-4B928B3AE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 Контрол на тактическата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758C60F-DC44-4F78-952C-6AFB581C7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Обект</a:t>
            </a:r>
            <a:r>
              <a:rPr lang="ru-RU" dirty="0"/>
              <a:t> на </a:t>
            </a:r>
            <a:r>
              <a:rPr lang="ru-RU" dirty="0" err="1"/>
              <a:t>оценяване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различните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на </a:t>
            </a:r>
            <a:r>
              <a:rPr lang="ru-RU" dirty="0" err="1"/>
              <a:t>тактиката</a:t>
            </a:r>
            <a:r>
              <a:rPr lang="ru-RU" dirty="0"/>
              <a:t>: </a:t>
            </a:r>
            <a:r>
              <a:rPr lang="ru-RU" dirty="0" err="1"/>
              <a:t>индивидуални</a:t>
            </a:r>
            <a:r>
              <a:rPr lang="ru-RU" dirty="0"/>
              <a:t> тактически действия, </a:t>
            </a:r>
            <a:r>
              <a:rPr lang="ru-RU" dirty="0" err="1"/>
              <a:t>групови</a:t>
            </a:r>
            <a:r>
              <a:rPr lang="ru-RU" dirty="0"/>
              <a:t> тактически действия (</a:t>
            </a:r>
            <a:r>
              <a:rPr lang="ru-RU" dirty="0" err="1"/>
              <a:t>ефективност</a:t>
            </a:r>
            <a:r>
              <a:rPr lang="ru-RU" dirty="0"/>
              <a:t> на </a:t>
            </a:r>
            <a:r>
              <a:rPr lang="ru-RU" dirty="0" err="1"/>
              <a:t>различните</a:t>
            </a:r>
            <a:r>
              <a:rPr lang="ru-RU" dirty="0"/>
              <a:t> комбинации при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) и </a:t>
            </a:r>
            <a:r>
              <a:rPr lang="ru-RU" dirty="0" err="1"/>
              <a:t>отборните</a:t>
            </a:r>
            <a:r>
              <a:rPr lang="ru-RU" dirty="0"/>
              <a:t> тактически действия (</a:t>
            </a:r>
            <a:r>
              <a:rPr lang="ru-RU" dirty="0" err="1"/>
              <a:t>ефективност</a:t>
            </a:r>
            <a:r>
              <a:rPr lang="ru-RU" dirty="0"/>
              <a:t> на </a:t>
            </a:r>
            <a:r>
              <a:rPr lang="ru-RU" dirty="0" err="1"/>
              <a:t>една</a:t>
            </a:r>
            <a:r>
              <a:rPr lang="ru-RU" dirty="0"/>
              <a:t> или друга система на игра в нападение или защита).</a:t>
            </a:r>
            <a:r>
              <a:rPr lang="ru-RU" dirty="0" err="1"/>
              <a:t>Най-добри</a:t>
            </a:r>
            <a:r>
              <a:rPr lang="ru-RU" dirty="0"/>
              <a:t> </a:t>
            </a:r>
            <a:r>
              <a:rPr lang="ru-RU" dirty="0" err="1"/>
              <a:t>резултати</a:t>
            </a:r>
            <a:r>
              <a:rPr lang="ru-RU" dirty="0"/>
              <a:t> се </a:t>
            </a:r>
            <a:r>
              <a:rPr lang="ru-RU" dirty="0" err="1"/>
              <a:t>постигат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контролът</a:t>
            </a:r>
            <a:r>
              <a:rPr lang="ru-RU" dirty="0"/>
              <a:t> на </a:t>
            </a:r>
            <a:r>
              <a:rPr lang="ru-RU" dirty="0" err="1"/>
              <a:t>тактическата</a:t>
            </a:r>
            <a:r>
              <a:rPr lang="ru-RU" dirty="0"/>
              <a:t> подготовка се </a:t>
            </a:r>
            <a:r>
              <a:rPr lang="ru-RU" dirty="0" err="1"/>
              <a:t>извършва</a:t>
            </a:r>
            <a:r>
              <a:rPr lang="ru-RU" dirty="0"/>
              <a:t> в </a:t>
            </a:r>
            <a:r>
              <a:rPr lang="ru-RU" dirty="0" err="1"/>
              <a:t>естествени</a:t>
            </a:r>
            <a:r>
              <a:rPr lang="ru-RU" dirty="0"/>
              <a:t> условия –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официални</a:t>
            </a:r>
            <a:r>
              <a:rPr lang="ru-RU" dirty="0"/>
              <a:t> или </a:t>
            </a:r>
            <a:r>
              <a:rPr lang="ru-RU" dirty="0" err="1"/>
              <a:t>контролни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педагогически и </a:t>
            </a:r>
            <a:r>
              <a:rPr lang="ru-RU" dirty="0" err="1"/>
              <a:t>апаратурни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:</a:t>
            </a:r>
          </a:p>
          <a:p>
            <a:r>
              <a:rPr lang="ru-RU" dirty="0"/>
              <a:t> ■ наблюдение и педагогически </a:t>
            </a:r>
            <a:r>
              <a:rPr lang="ru-RU" dirty="0" err="1"/>
              <a:t>запис</a:t>
            </a:r>
            <a:r>
              <a:rPr lang="ru-RU" dirty="0"/>
              <a:t>, чрез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– </a:t>
            </a:r>
            <a:r>
              <a:rPr lang="ru-RU" dirty="0" err="1"/>
              <a:t>знаци</a:t>
            </a:r>
            <a:r>
              <a:rPr lang="ru-RU" dirty="0"/>
              <a:t>, числа </a:t>
            </a:r>
            <a:r>
              <a:rPr lang="ru-RU" dirty="0" err="1"/>
              <a:t>букви</a:t>
            </a:r>
            <a:r>
              <a:rPr lang="ru-RU" dirty="0"/>
              <a:t> и др.; ■ </a:t>
            </a:r>
            <a:r>
              <a:rPr lang="ru-RU" dirty="0" err="1"/>
              <a:t>експертна</a:t>
            </a:r>
            <a:r>
              <a:rPr lang="ru-RU" dirty="0"/>
              <a:t> оценка от </a:t>
            </a:r>
            <a:r>
              <a:rPr lang="ru-RU" dirty="0" err="1"/>
              <a:t>висококвалифицирани</a:t>
            </a:r>
            <a:r>
              <a:rPr lang="ru-RU" dirty="0"/>
              <a:t> </a:t>
            </a:r>
            <a:r>
              <a:rPr lang="ru-RU" dirty="0" err="1"/>
              <a:t>специалисти</a:t>
            </a:r>
            <a:r>
              <a:rPr lang="ru-RU" dirty="0"/>
              <a:t> в </a:t>
            </a:r>
            <a:r>
              <a:rPr lang="ru-RU" dirty="0" err="1"/>
              <a:t>дадения</a:t>
            </a:r>
            <a:r>
              <a:rPr lang="ru-RU" dirty="0"/>
              <a:t> спорт;</a:t>
            </a:r>
          </a:p>
          <a:p>
            <a:r>
              <a:rPr lang="ru-RU" dirty="0"/>
              <a:t> ■ анкета, с </a:t>
            </a:r>
            <a:r>
              <a:rPr lang="ru-RU" dirty="0" err="1"/>
              <a:t>която</a:t>
            </a:r>
            <a:r>
              <a:rPr lang="ru-RU" dirty="0"/>
              <a:t> се </a:t>
            </a:r>
            <a:r>
              <a:rPr lang="ru-RU" dirty="0" err="1"/>
              <a:t>разкрива</a:t>
            </a:r>
            <a:r>
              <a:rPr lang="ru-RU" dirty="0"/>
              <a:t> </a:t>
            </a:r>
            <a:r>
              <a:rPr lang="ru-RU" dirty="0" err="1"/>
              <a:t>самооценката</a:t>
            </a:r>
            <a:r>
              <a:rPr lang="ru-RU" dirty="0"/>
              <a:t> на </a:t>
            </a:r>
            <a:r>
              <a:rPr lang="ru-RU" dirty="0" err="1"/>
              <a:t>състезателите</a:t>
            </a:r>
            <a:r>
              <a:rPr lang="ru-RU" dirty="0"/>
              <a:t> за </a:t>
            </a:r>
            <a:r>
              <a:rPr lang="ru-RU" dirty="0" err="1"/>
              <a:t>проведените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 тактически </a:t>
            </a:r>
            <a:r>
              <a:rPr lang="ru-RU"/>
              <a:t>действия;</a:t>
            </a:r>
          </a:p>
          <a:p>
            <a:r>
              <a:rPr lang="ru-RU"/>
              <a:t> </a:t>
            </a:r>
            <a:r>
              <a:rPr lang="ru-RU" dirty="0"/>
              <a:t>■ кино и видеотехника,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позволяват</a:t>
            </a:r>
            <a:r>
              <a:rPr lang="ru-RU" dirty="0"/>
              <a:t> многократно </a:t>
            </a:r>
            <a:r>
              <a:rPr lang="ru-RU" dirty="0" err="1"/>
              <a:t>възпроизвеждане</a:t>
            </a:r>
            <a:r>
              <a:rPr lang="ru-RU" dirty="0"/>
              <a:t> на </a:t>
            </a:r>
            <a:r>
              <a:rPr lang="ru-RU" dirty="0" err="1"/>
              <a:t>състезанието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забавено</a:t>
            </a:r>
            <a:r>
              <a:rPr lang="ru-RU" dirty="0"/>
              <a:t> или ускорено </a:t>
            </a:r>
            <a:r>
              <a:rPr lang="ru-RU" dirty="0" err="1"/>
              <a:t>изпълнение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32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222735F-06F1-48BA-8AD6-131B5E00A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Предмет на контрола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4130618-6818-46B0-B3E2-91B902717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Контролът</a:t>
            </a:r>
            <a:r>
              <a:rPr lang="ru-RU" dirty="0"/>
              <a:t> е </a:t>
            </a:r>
            <a:r>
              <a:rPr lang="ru-RU" dirty="0" err="1"/>
              <a:t>процес</a:t>
            </a:r>
            <a:r>
              <a:rPr lang="ru-RU" dirty="0"/>
              <a:t>, при </a:t>
            </a:r>
            <a:r>
              <a:rPr lang="ru-RU" dirty="0" err="1"/>
              <a:t>който</a:t>
            </a:r>
            <a:r>
              <a:rPr lang="ru-RU" dirty="0"/>
              <a:t> се </a:t>
            </a:r>
            <a:r>
              <a:rPr lang="ru-RU" dirty="0" err="1"/>
              <a:t>събира</a:t>
            </a:r>
            <a:r>
              <a:rPr lang="ru-RU" dirty="0"/>
              <a:t> информация и се </a:t>
            </a:r>
            <a:r>
              <a:rPr lang="ru-RU" dirty="0" err="1"/>
              <a:t>оценява</a:t>
            </a:r>
            <a:r>
              <a:rPr lang="ru-RU" dirty="0"/>
              <a:t> </a:t>
            </a:r>
            <a:r>
              <a:rPr lang="ru-RU" dirty="0" err="1"/>
              <a:t>действителното</a:t>
            </a:r>
            <a:r>
              <a:rPr lang="ru-RU" dirty="0"/>
              <a:t> </a:t>
            </a:r>
            <a:r>
              <a:rPr lang="ru-RU" dirty="0" err="1"/>
              <a:t>състояние</a:t>
            </a:r>
            <a:r>
              <a:rPr lang="ru-RU" dirty="0"/>
              <a:t> на даден </a:t>
            </a:r>
            <a:r>
              <a:rPr lang="ru-RU" dirty="0" err="1"/>
              <a:t>състезател</a:t>
            </a:r>
            <a:r>
              <a:rPr lang="ru-RU" dirty="0"/>
              <a:t> и </a:t>
            </a:r>
            <a:r>
              <a:rPr lang="ru-RU" dirty="0" err="1"/>
              <a:t>неговото</a:t>
            </a:r>
            <a:r>
              <a:rPr lang="ru-RU" dirty="0"/>
              <a:t> </a:t>
            </a:r>
            <a:r>
              <a:rPr lang="ru-RU" dirty="0" err="1"/>
              <a:t>сравняване</a:t>
            </a:r>
            <a:r>
              <a:rPr lang="ru-RU" dirty="0"/>
              <a:t> с </a:t>
            </a:r>
            <a:r>
              <a:rPr lang="ru-RU" dirty="0" err="1"/>
              <a:t>планираното</a:t>
            </a:r>
            <a:r>
              <a:rPr lang="ru-RU" dirty="0"/>
              <a:t> </a:t>
            </a:r>
          </a:p>
          <a:p>
            <a:r>
              <a:rPr lang="ru-RU" dirty="0"/>
              <a:t>Предмет на </a:t>
            </a:r>
            <a:r>
              <a:rPr lang="ru-RU" dirty="0" err="1"/>
              <a:t>контрола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на </a:t>
            </a:r>
            <a:r>
              <a:rPr lang="ru-RU" dirty="0" err="1"/>
              <a:t>спортното</a:t>
            </a:r>
            <a:r>
              <a:rPr lang="ru-RU" dirty="0"/>
              <a:t> постижение – </a:t>
            </a:r>
            <a:r>
              <a:rPr lang="ru-RU" dirty="0" err="1"/>
              <a:t>двигателните</a:t>
            </a:r>
            <a:r>
              <a:rPr lang="ru-RU" dirty="0"/>
              <a:t> качества – сила, </a:t>
            </a:r>
            <a:r>
              <a:rPr lang="ru-RU" dirty="0" err="1"/>
              <a:t>издръжливост</a:t>
            </a:r>
            <a:r>
              <a:rPr lang="ru-RU" dirty="0"/>
              <a:t>, </a:t>
            </a:r>
            <a:r>
              <a:rPr lang="ru-RU" dirty="0" err="1"/>
              <a:t>бързина</a:t>
            </a:r>
            <a:r>
              <a:rPr lang="ru-RU" dirty="0"/>
              <a:t>, </a:t>
            </a:r>
            <a:r>
              <a:rPr lang="ru-RU" dirty="0" err="1"/>
              <a:t>ловкост</a:t>
            </a:r>
            <a:r>
              <a:rPr lang="ru-RU" dirty="0"/>
              <a:t>, </a:t>
            </a:r>
            <a:r>
              <a:rPr lang="ru-RU" dirty="0" err="1"/>
              <a:t>гъвкавост</a:t>
            </a:r>
            <a:r>
              <a:rPr lang="ru-RU" dirty="0"/>
              <a:t> и </a:t>
            </a:r>
            <a:r>
              <a:rPr lang="ru-RU" dirty="0" err="1"/>
              <a:t>двигателните</a:t>
            </a:r>
            <a:r>
              <a:rPr lang="ru-RU" dirty="0"/>
              <a:t> умения и </a:t>
            </a:r>
            <a:r>
              <a:rPr lang="ru-RU" dirty="0" err="1"/>
              <a:t>навици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57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C2BCCBF-F94D-4605-B319-9DC4192DC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контрол</a:t>
            </a:r>
            <a:br>
              <a:rPr lang="bg-BG" dirty="0"/>
            </a:br>
            <a:r>
              <a:rPr lang="bg-BG" dirty="0"/>
              <a:t>оперативен контрол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92756CB-BDDC-431D-91E2-39F6539A3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Оперативен </a:t>
            </a:r>
            <a:r>
              <a:rPr lang="ru-RU" dirty="0" err="1"/>
              <a:t>контрол</a:t>
            </a:r>
            <a:r>
              <a:rPr lang="ru-RU" dirty="0"/>
              <a:t> – </a:t>
            </a:r>
            <a:r>
              <a:rPr lang="ru-RU" dirty="0" err="1"/>
              <a:t>дава</a:t>
            </a:r>
            <a:r>
              <a:rPr lang="ru-RU" dirty="0"/>
              <a:t> информация за </a:t>
            </a:r>
            <a:r>
              <a:rPr lang="ru-RU" dirty="0" err="1"/>
              <a:t>моментното</a:t>
            </a:r>
            <a:r>
              <a:rPr lang="ru-RU" dirty="0"/>
              <a:t> </a:t>
            </a:r>
            <a:r>
              <a:rPr lang="ru-RU" dirty="0" err="1"/>
              <a:t>състояние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, т. е в </a:t>
            </a:r>
            <a:r>
              <a:rPr lang="ru-RU" dirty="0" err="1"/>
              <a:t>процеса</a:t>
            </a:r>
            <a:r>
              <a:rPr lang="ru-RU" dirty="0"/>
              <a:t> на </a:t>
            </a:r>
            <a:r>
              <a:rPr lang="ru-RU" dirty="0" err="1"/>
              <a:t>конкретното</a:t>
            </a:r>
            <a:r>
              <a:rPr lang="ru-RU" dirty="0"/>
              <a:t> </a:t>
            </a:r>
            <a:r>
              <a:rPr lang="ru-RU" dirty="0" err="1"/>
              <a:t>тренировъчно</a:t>
            </a:r>
            <a:r>
              <a:rPr lang="ru-RU" dirty="0"/>
              <a:t> занимание, в </a:t>
            </a:r>
            <a:r>
              <a:rPr lang="ru-RU" dirty="0" err="1"/>
              <a:t>резултат</a:t>
            </a:r>
            <a:r>
              <a:rPr lang="ru-RU" dirty="0"/>
              <a:t> на </a:t>
            </a:r>
            <a:r>
              <a:rPr lang="ru-RU" dirty="0" err="1"/>
              <a:t>което</a:t>
            </a:r>
            <a:r>
              <a:rPr lang="ru-RU" dirty="0"/>
              <a:t> се </a:t>
            </a:r>
            <a:r>
              <a:rPr lang="ru-RU" dirty="0" err="1"/>
              <a:t>внасят</a:t>
            </a:r>
            <a:r>
              <a:rPr lang="ru-RU" dirty="0"/>
              <a:t> </a:t>
            </a:r>
            <a:r>
              <a:rPr lang="ru-RU" dirty="0" err="1"/>
              <a:t>промени</a:t>
            </a:r>
            <a:r>
              <a:rPr lang="ru-RU" dirty="0"/>
              <a:t> при </a:t>
            </a:r>
            <a:r>
              <a:rPr lang="ru-RU" dirty="0" err="1"/>
              <a:t>изпълнението</a:t>
            </a:r>
            <a:r>
              <a:rPr lang="ru-RU" dirty="0"/>
              <a:t> на </a:t>
            </a:r>
            <a:r>
              <a:rPr lang="ru-RU" dirty="0" err="1"/>
              <a:t>следващите</a:t>
            </a:r>
            <a:r>
              <a:rPr lang="ru-RU" dirty="0"/>
              <a:t> упражнения.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редица</a:t>
            </a:r>
            <a:r>
              <a:rPr lang="ru-RU" dirty="0"/>
              <a:t> методики, </a:t>
            </a:r>
            <a:r>
              <a:rPr lang="ru-RU" dirty="0" err="1"/>
              <a:t>тестове</a:t>
            </a:r>
            <a:r>
              <a:rPr lang="ru-RU" dirty="0"/>
              <a:t> и показатели,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приложими</a:t>
            </a:r>
            <a:r>
              <a:rPr lang="ru-RU" dirty="0"/>
              <a:t> в </a:t>
            </a:r>
            <a:r>
              <a:rPr lang="ru-RU" dirty="0" err="1"/>
              <a:t>естествените</a:t>
            </a:r>
            <a:r>
              <a:rPr lang="ru-RU" dirty="0"/>
              <a:t> условия на </a:t>
            </a:r>
            <a:r>
              <a:rPr lang="ru-RU" dirty="0" err="1"/>
              <a:t>тренировката</a:t>
            </a:r>
            <a:r>
              <a:rPr lang="ru-RU" dirty="0"/>
              <a:t> и </a:t>
            </a:r>
            <a:r>
              <a:rPr lang="ru-RU" dirty="0" err="1"/>
              <a:t>състезанието</a:t>
            </a:r>
            <a:r>
              <a:rPr lang="ru-RU" dirty="0"/>
              <a:t>. Например 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пулсовата</a:t>
            </a:r>
            <a:r>
              <a:rPr lang="ru-RU" dirty="0"/>
              <a:t> </a:t>
            </a:r>
            <a:r>
              <a:rPr lang="ru-RU" dirty="0" err="1"/>
              <a:t>честота</a:t>
            </a:r>
            <a:r>
              <a:rPr lang="ru-RU" dirty="0"/>
              <a:t> след </a:t>
            </a:r>
            <a:r>
              <a:rPr lang="ru-RU" dirty="0" err="1"/>
              <a:t>еднократно</a:t>
            </a:r>
            <a:r>
              <a:rPr lang="ru-RU" dirty="0"/>
              <a:t> </a:t>
            </a:r>
            <a:r>
              <a:rPr lang="ru-RU" dirty="0" err="1"/>
              <a:t>пробягване</a:t>
            </a:r>
            <a:r>
              <a:rPr lang="ru-RU" dirty="0"/>
              <a:t> на дадено </a:t>
            </a:r>
            <a:r>
              <a:rPr lang="ru-RU" dirty="0" err="1"/>
              <a:t>разстояние</a:t>
            </a:r>
            <a:r>
              <a:rPr lang="ru-RU" dirty="0"/>
              <a:t>; 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скоростта</a:t>
            </a:r>
            <a:r>
              <a:rPr lang="ru-RU" dirty="0"/>
              <a:t> на </a:t>
            </a:r>
            <a:r>
              <a:rPr lang="ru-RU" dirty="0" err="1"/>
              <a:t>пробягване</a:t>
            </a:r>
            <a:r>
              <a:rPr lang="ru-RU" dirty="0"/>
              <a:t> на дадена отсечка;  </a:t>
            </a:r>
            <a:r>
              <a:rPr lang="ru-RU" dirty="0" err="1"/>
              <a:t>контрол</a:t>
            </a:r>
            <a:r>
              <a:rPr lang="ru-RU" dirty="0"/>
              <a:t> на </a:t>
            </a:r>
            <a:r>
              <a:rPr lang="ru-RU" dirty="0" err="1"/>
              <a:t>броя</a:t>
            </a:r>
            <a:r>
              <a:rPr lang="ru-RU" dirty="0"/>
              <a:t> на </a:t>
            </a:r>
            <a:r>
              <a:rPr lang="ru-RU" dirty="0" err="1"/>
              <a:t>вдишванията</a:t>
            </a:r>
            <a:r>
              <a:rPr lang="ru-RU" dirty="0"/>
              <a:t> и </a:t>
            </a:r>
            <a:r>
              <a:rPr lang="ru-RU" dirty="0" err="1"/>
              <a:t>издишванията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връзка</a:t>
            </a:r>
            <a:r>
              <a:rPr lang="ru-RU" dirty="0"/>
              <a:t> с усвоения кислород от </a:t>
            </a:r>
            <a:r>
              <a:rPr lang="ru-RU" dirty="0" err="1"/>
              <a:t>въздуха</a:t>
            </a:r>
            <a:r>
              <a:rPr lang="ru-RU" dirty="0"/>
              <a:t> и </a:t>
            </a:r>
            <a:r>
              <a:rPr lang="ru-RU" dirty="0" err="1"/>
              <a:t>др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32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86BD6A3-8C24-4272-B978-A04024D3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Текущ контрол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7A13E7B-DEE0-4DA0-B712-7C711D488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Текущ</a:t>
            </a:r>
            <a:r>
              <a:rPr lang="ru-RU" dirty="0"/>
              <a:t> </a:t>
            </a:r>
            <a:r>
              <a:rPr lang="ru-RU" dirty="0" err="1"/>
              <a:t>контрол</a:t>
            </a:r>
            <a:r>
              <a:rPr lang="ru-RU" dirty="0"/>
              <a:t> – </a:t>
            </a:r>
            <a:r>
              <a:rPr lang="ru-RU" dirty="0" err="1"/>
              <a:t>има</a:t>
            </a:r>
            <a:r>
              <a:rPr lang="ru-RU" dirty="0"/>
              <a:t> за </a:t>
            </a:r>
            <a:r>
              <a:rPr lang="ru-RU" dirty="0" err="1"/>
              <a:t>основна</a:t>
            </a:r>
            <a:r>
              <a:rPr lang="ru-RU" dirty="0"/>
              <a:t> задача да установи </a:t>
            </a:r>
            <a:r>
              <a:rPr lang="ru-RU" dirty="0" err="1"/>
              <a:t>денонощните</a:t>
            </a:r>
            <a:r>
              <a:rPr lang="ru-RU" dirty="0"/>
              <a:t> </a:t>
            </a:r>
            <a:r>
              <a:rPr lang="ru-RU" dirty="0" err="1"/>
              <a:t>промени</a:t>
            </a:r>
            <a:r>
              <a:rPr lang="ru-RU" dirty="0"/>
              <a:t> в </a:t>
            </a:r>
            <a:r>
              <a:rPr lang="ru-RU" dirty="0" err="1"/>
              <a:t>състоянието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след </a:t>
            </a:r>
            <a:r>
              <a:rPr lang="ru-RU" dirty="0" err="1"/>
              <a:t>една</a:t>
            </a:r>
            <a:r>
              <a:rPr lang="ru-RU" dirty="0"/>
              <a:t> или </a:t>
            </a:r>
            <a:r>
              <a:rPr lang="ru-RU" dirty="0" err="1"/>
              <a:t>няколко</a:t>
            </a:r>
            <a:r>
              <a:rPr lang="ru-RU" dirty="0"/>
              <a:t> тренировки. </a:t>
            </a:r>
            <a:r>
              <a:rPr lang="ru-RU" dirty="0" err="1"/>
              <a:t>Осъществява</a:t>
            </a:r>
            <a:r>
              <a:rPr lang="ru-RU" dirty="0"/>
              <a:t> се </a:t>
            </a:r>
            <a:r>
              <a:rPr lang="ru-RU" dirty="0" err="1"/>
              <a:t>предимно</a:t>
            </a:r>
            <a:r>
              <a:rPr lang="ru-RU" dirty="0"/>
              <a:t> с </a:t>
            </a:r>
            <a:r>
              <a:rPr lang="ru-RU" dirty="0" err="1"/>
              <a:t>помощта</a:t>
            </a:r>
            <a:r>
              <a:rPr lang="ru-RU" dirty="0"/>
              <a:t> на </a:t>
            </a:r>
            <a:r>
              <a:rPr lang="ru-RU" dirty="0" err="1"/>
              <a:t>апаратурни</a:t>
            </a:r>
            <a:r>
              <a:rPr lang="ru-RU" dirty="0"/>
              <a:t> методики в </a:t>
            </a:r>
            <a:r>
              <a:rPr lang="ru-RU" dirty="0" err="1"/>
              <a:t>теренни</a:t>
            </a:r>
            <a:r>
              <a:rPr lang="ru-RU" dirty="0"/>
              <a:t> и </a:t>
            </a:r>
            <a:r>
              <a:rPr lang="ru-RU" dirty="0" err="1"/>
              <a:t>лабораторни</a:t>
            </a:r>
            <a:r>
              <a:rPr lang="ru-RU" dirty="0"/>
              <a:t> условия, </a:t>
            </a:r>
            <a:r>
              <a:rPr lang="ru-RU" dirty="0" err="1"/>
              <a:t>като</a:t>
            </a:r>
            <a:r>
              <a:rPr lang="ru-RU" dirty="0"/>
              <a:t> се </a:t>
            </a:r>
            <a:r>
              <a:rPr lang="ru-RU" dirty="0" err="1"/>
              <a:t>регистрират</a:t>
            </a:r>
            <a:r>
              <a:rPr lang="ru-RU" dirty="0"/>
              <a:t> </a:t>
            </a:r>
            <a:r>
              <a:rPr lang="ru-RU" dirty="0" err="1"/>
              <a:t>редица</a:t>
            </a:r>
            <a:r>
              <a:rPr lang="ru-RU" dirty="0"/>
              <a:t> </a:t>
            </a:r>
            <a:r>
              <a:rPr lang="ru-RU" dirty="0" err="1"/>
              <a:t>биохимични</a:t>
            </a:r>
            <a:r>
              <a:rPr lang="ru-RU" dirty="0"/>
              <a:t>, </a:t>
            </a:r>
            <a:r>
              <a:rPr lang="ru-RU" dirty="0" err="1"/>
              <a:t>физиологични</a:t>
            </a:r>
            <a:r>
              <a:rPr lang="ru-RU" dirty="0"/>
              <a:t>, психологически и </a:t>
            </a:r>
            <a:r>
              <a:rPr lang="ru-RU" dirty="0" err="1"/>
              <a:t>други</a:t>
            </a:r>
            <a:r>
              <a:rPr lang="ru-RU" dirty="0"/>
              <a:t> показатели. </a:t>
            </a:r>
            <a:r>
              <a:rPr lang="ru-RU" dirty="0" err="1"/>
              <a:t>Текущият</a:t>
            </a:r>
            <a:r>
              <a:rPr lang="ru-RU" dirty="0"/>
              <a:t> </a:t>
            </a:r>
            <a:r>
              <a:rPr lang="ru-RU" dirty="0" err="1"/>
              <a:t>контрол</a:t>
            </a:r>
            <a:r>
              <a:rPr lang="ru-RU" dirty="0"/>
              <a:t> служи за </a:t>
            </a:r>
            <a:r>
              <a:rPr lang="ru-RU" dirty="0" err="1"/>
              <a:t>планиране</a:t>
            </a:r>
            <a:r>
              <a:rPr lang="ru-RU" dirty="0"/>
              <a:t> на </a:t>
            </a:r>
            <a:r>
              <a:rPr lang="ru-RU" dirty="0" err="1"/>
              <a:t>тренировъчното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в </a:t>
            </a:r>
            <a:r>
              <a:rPr lang="ru-RU" dirty="0" err="1"/>
              <a:t>седмичните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 Например </a:t>
            </a:r>
            <a:r>
              <a:rPr lang="ru-RU" dirty="0" err="1"/>
              <a:t>регистриране</a:t>
            </a:r>
            <a:r>
              <a:rPr lang="ru-RU" dirty="0"/>
              <a:t> на </a:t>
            </a:r>
            <a:r>
              <a:rPr lang="ru-RU" dirty="0" err="1"/>
              <a:t>лактат</a:t>
            </a:r>
            <a:r>
              <a:rPr lang="ru-RU" dirty="0"/>
              <a:t> (</a:t>
            </a:r>
            <a:r>
              <a:rPr lang="ru-RU" dirty="0" err="1"/>
              <a:t>най-често</a:t>
            </a:r>
            <a:r>
              <a:rPr lang="ru-RU" dirty="0"/>
              <a:t> след </a:t>
            </a:r>
            <a:r>
              <a:rPr lang="ru-RU" dirty="0" err="1"/>
              <a:t>приключване</a:t>
            </a:r>
            <a:r>
              <a:rPr lang="ru-RU" dirty="0"/>
              <a:t>  на </a:t>
            </a:r>
            <a:r>
              <a:rPr lang="ru-RU" dirty="0" err="1"/>
              <a:t>тренировката</a:t>
            </a:r>
            <a:r>
              <a:rPr lang="ru-RU" dirty="0"/>
              <a:t> се </a:t>
            </a:r>
            <a:r>
              <a:rPr lang="ru-RU" dirty="0" err="1"/>
              <a:t>взема</a:t>
            </a:r>
            <a:r>
              <a:rPr lang="ru-RU" dirty="0"/>
              <a:t> </a:t>
            </a:r>
            <a:r>
              <a:rPr lang="ru-RU" dirty="0" err="1"/>
              <a:t>кръв</a:t>
            </a:r>
            <a:r>
              <a:rPr lang="ru-RU" dirty="0"/>
              <a:t> от </a:t>
            </a:r>
            <a:r>
              <a:rPr lang="ru-RU" dirty="0" err="1"/>
              <a:t>меката</a:t>
            </a:r>
            <a:r>
              <a:rPr lang="ru-RU" dirty="0"/>
              <a:t> част на </a:t>
            </a:r>
            <a:r>
              <a:rPr lang="ru-RU" dirty="0" err="1"/>
              <a:t>ухото</a:t>
            </a:r>
            <a:r>
              <a:rPr lang="ru-RU" dirty="0"/>
              <a:t> и се </a:t>
            </a:r>
            <a:r>
              <a:rPr lang="ru-RU" dirty="0" err="1"/>
              <a:t>обработва</a:t>
            </a:r>
            <a:r>
              <a:rPr lang="ru-RU" dirty="0"/>
              <a:t> в </a:t>
            </a:r>
            <a:r>
              <a:rPr lang="ru-RU" dirty="0" err="1"/>
              <a:t>лабораторни</a:t>
            </a:r>
            <a:r>
              <a:rPr lang="ru-RU" dirty="0"/>
              <a:t> условия). </a:t>
            </a:r>
            <a:r>
              <a:rPr lang="ru-RU" dirty="0" err="1"/>
              <a:t>Стойностите</a:t>
            </a:r>
            <a:r>
              <a:rPr lang="ru-RU" dirty="0"/>
              <a:t> на </a:t>
            </a:r>
            <a:r>
              <a:rPr lang="ru-RU" dirty="0" err="1"/>
              <a:t>лактата</a:t>
            </a:r>
            <a:r>
              <a:rPr lang="ru-RU" dirty="0"/>
              <a:t> се </a:t>
            </a:r>
            <a:r>
              <a:rPr lang="ru-RU" dirty="0" err="1"/>
              <a:t>движат</a:t>
            </a:r>
            <a:r>
              <a:rPr lang="ru-RU" dirty="0"/>
              <a:t> от 1-2mmol.l-1 до 20 mmol.l-1 </a:t>
            </a:r>
            <a:r>
              <a:rPr lang="ru-RU" dirty="0" err="1"/>
              <a:t>кръв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се определят от </a:t>
            </a:r>
            <a:r>
              <a:rPr lang="ru-RU" dirty="0" err="1"/>
              <a:t>величината</a:t>
            </a:r>
            <a:r>
              <a:rPr lang="ru-RU" dirty="0"/>
              <a:t>, характера и </a:t>
            </a:r>
            <a:r>
              <a:rPr lang="ru-RU" dirty="0" err="1"/>
              <a:t>насочеността</a:t>
            </a:r>
            <a:r>
              <a:rPr lang="ru-RU" dirty="0"/>
              <a:t> на </a:t>
            </a:r>
            <a:r>
              <a:rPr lang="ru-RU" dirty="0" err="1"/>
              <a:t>тренировъчното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. По </a:t>
            </a:r>
            <a:r>
              <a:rPr lang="ru-RU" dirty="0" err="1"/>
              <a:t>този</a:t>
            </a:r>
            <a:r>
              <a:rPr lang="ru-RU" dirty="0"/>
              <a:t> начин се </a:t>
            </a:r>
            <a:r>
              <a:rPr lang="ru-RU" dirty="0" err="1"/>
              <a:t>получава</a:t>
            </a:r>
            <a:r>
              <a:rPr lang="ru-RU" dirty="0"/>
              <a:t> информация за </a:t>
            </a:r>
            <a:r>
              <a:rPr lang="ru-RU" dirty="0" err="1"/>
              <a:t>състоянието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тренировката</a:t>
            </a:r>
            <a:r>
              <a:rPr lang="ru-RU" dirty="0"/>
              <a:t>. Друг </a:t>
            </a:r>
            <a:r>
              <a:rPr lang="ru-RU" dirty="0" err="1"/>
              <a:t>биохимичен</a:t>
            </a:r>
            <a:r>
              <a:rPr lang="ru-RU" dirty="0"/>
              <a:t> </a:t>
            </a:r>
            <a:r>
              <a:rPr lang="ru-RU" dirty="0" err="1"/>
              <a:t>показател</a:t>
            </a:r>
            <a:r>
              <a:rPr lang="ru-RU" dirty="0"/>
              <a:t> е </a:t>
            </a:r>
            <a:r>
              <a:rPr lang="ru-RU" dirty="0" err="1"/>
              <a:t>уреята</a:t>
            </a:r>
            <a:r>
              <a:rPr lang="ru-RU" dirty="0"/>
              <a:t> –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сутрин</a:t>
            </a:r>
            <a:r>
              <a:rPr lang="ru-RU" dirty="0"/>
              <a:t> след </a:t>
            </a:r>
            <a:r>
              <a:rPr lang="ru-RU" dirty="0" err="1"/>
              <a:t>ставане</a:t>
            </a:r>
            <a:r>
              <a:rPr lang="ru-RU" dirty="0"/>
              <a:t> от </a:t>
            </a:r>
            <a:r>
              <a:rPr lang="ru-RU" dirty="0" err="1"/>
              <a:t>сън</a:t>
            </a:r>
            <a:r>
              <a:rPr lang="ru-RU" dirty="0"/>
              <a:t>, се </a:t>
            </a:r>
            <a:r>
              <a:rPr lang="ru-RU" dirty="0" err="1"/>
              <a:t>взема</a:t>
            </a:r>
            <a:r>
              <a:rPr lang="ru-RU" dirty="0"/>
              <a:t> </a:t>
            </a:r>
            <a:r>
              <a:rPr lang="ru-RU" dirty="0" err="1"/>
              <a:t>кръв</a:t>
            </a:r>
            <a:r>
              <a:rPr lang="ru-RU" dirty="0"/>
              <a:t> от </a:t>
            </a:r>
            <a:r>
              <a:rPr lang="ru-RU" dirty="0" err="1"/>
              <a:t>меката</a:t>
            </a:r>
            <a:r>
              <a:rPr lang="ru-RU" dirty="0"/>
              <a:t> част на </a:t>
            </a:r>
            <a:r>
              <a:rPr lang="ru-RU" dirty="0" err="1"/>
              <a:t>ухото</a:t>
            </a:r>
            <a:r>
              <a:rPr lang="ru-RU" dirty="0"/>
              <a:t> (</a:t>
            </a:r>
            <a:r>
              <a:rPr lang="ru-RU" dirty="0" err="1"/>
              <a:t>висулката</a:t>
            </a:r>
            <a:r>
              <a:rPr lang="ru-RU" dirty="0"/>
              <a:t>) и се </a:t>
            </a:r>
            <a:r>
              <a:rPr lang="ru-RU" dirty="0" err="1"/>
              <a:t>обработва</a:t>
            </a:r>
            <a:r>
              <a:rPr lang="ru-RU" dirty="0"/>
              <a:t> в </a:t>
            </a:r>
            <a:r>
              <a:rPr lang="ru-RU" dirty="0" err="1"/>
              <a:t>лабораторни</a:t>
            </a:r>
            <a:r>
              <a:rPr lang="ru-RU" dirty="0"/>
              <a:t> условия. </a:t>
            </a:r>
            <a:r>
              <a:rPr lang="ru-RU" dirty="0" err="1"/>
              <a:t>Ако</a:t>
            </a:r>
            <a:r>
              <a:rPr lang="ru-RU" dirty="0"/>
              <a:t> в два </a:t>
            </a:r>
            <a:r>
              <a:rPr lang="ru-RU" dirty="0" err="1"/>
              <a:t>последователни</a:t>
            </a:r>
            <a:r>
              <a:rPr lang="ru-RU" dirty="0"/>
              <a:t> </a:t>
            </a:r>
            <a:r>
              <a:rPr lang="ru-RU" dirty="0" err="1"/>
              <a:t>тренировъчни</a:t>
            </a:r>
            <a:r>
              <a:rPr lang="ru-RU" dirty="0"/>
              <a:t> дни </a:t>
            </a:r>
            <a:r>
              <a:rPr lang="ru-RU" dirty="0" err="1"/>
              <a:t>стойностите</a:t>
            </a:r>
            <a:r>
              <a:rPr lang="ru-RU" dirty="0"/>
              <a:t> </a:t>
            </a:r>
            <a:r>
              <a:rPr lang="ru-RU" dirty="0" err="1"/>
              <a:t>сутрин</a:t>
            </a:r>
            <a:r>
              <a:rPr lang="ru-RU" dirty="0"/>
              <a:t> </a:t>
            </a:r>
            <a:r>
              <a:rPr lang="ru-RU" dirty="0" err="1"/>
              <a:t>превишават</a:t>
            </a:r>
            <a:r>
              <a:rPr lang="ru-RU" dirty="0"/>
              <a:t> 55-60 mmol.l-1 </a:t>
            </a:r>
            <a:r>
              <a:rPr lang="ru-RU" dirty="0" err="1"/>
              <a:t>кръв</a:t>
            </a:r>
            <a:r>
              <a:rPr lang="ru-RU" dirty="0"/>
              <a:t>, </a:t>
            </a:r>
            <a:r>
              <a:rPr lang="ru-RU" dirty="0" err="1"/>
              <a:t>това</a:t>
            </a:r>
            <a:r>
              <a:rPr lang="ru-RU" dirty="0"/>
              <a:t> е </a:t>
            </a:r>
            <a:r>
              <a:rPr lang="ru-RU" dirty="0" err="1"/>
              <a:t>показател</a:t>
            </a:r>
            <a:r>
              <a:rPr lang="ru-RU" dirty="0"/>
              <a:t> за </a:t>
            </a:r>
            <a:r>
              <a:rPr lang="ru-RU" dirty="0" err="1"/>
              <a:t>настъпила</a:t>
            </a:r>
            <a:r>
              <a:rPr lang="ru-RU" dirty="0"/>
              <a:t> умора в организма.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изисква</a:t>
            </a:r>
            <a:r>
              <a:rPr lang="ru-RU" dirty="0"/>
              <a:t> </a:t>
            </a:r>
            <a:r>
              <a:rPr lang="ru-RU" dirty="0" err="1"/>
              <a:t>промяна</a:t>
            </a:r>
            <a:r>
              <a:rPr lang="ru-RU" dirty="0"/>
              <a:t> в </a:t>
            </a:r>
            <a:r>
              <a:rPr lang="ru-RU" dirty="0" err="1"/>
              <a:t>тренировъчното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. </a:t>
            </a:r>
            <a:r>
              <a:rPr lang="ru-RU" dirty="0" err="1"/>
              <a:t>Други</a:t>
            </a:r>
            <a:r>
              <a:rPr lang="ru-RU" dirty="0"/>
              <a:t> показатели,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бъдат</a:t>
            </a:r>
            <a:r>
              <a:rPr lang="ru-RU" dirty="0"/>
              <a:t> </a:t>
            </a:r>
            <a:r>
              <a:rPr lang="ru-RU" dirty="0" err="1"/>
              <a:t>използвани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pH</a:t>
            </a:r>
            <a:r>
              <a:rPr lang="ru-RU" dirty="0"/>
              <a:t> (</a:t>
            </a:r>
            <a:r>
              <a:rPr lang="ru-RU" dirty="0" err="1"/>
              <a:t>алкално-киселинно</a:t>
            </a:r>
            <a:r>
              <a:rPr lang="ru-RU" dirty="0"/>
              <a:t> равновесие) на </a:t>
            </a:r>
            <a:r>
              <a:rPr lang="ru-RU" dirty="0" err="1"/>
              <a:t>кръвта</a:t>
            </a:r>
            <a:r>
              <a:rPr lang="ru-RU" dirty="0"/>
              <a:t> и БЕ (</a:t>
            </a:r>
            <a:r>
              <a:rPr lang="ru-RU" dirty="0" err="1"/>
              <a:t>излишък</a:t>
            </a:r>
            <a:r>
              <a:rPr lang="ru-RU" dirty="0"/>
              <a:t> на </a:t>
            </a:r>
            <a:r>
              <a:rPr lang="ru-RU" dirty="0" err="1"/>
              <a:t>основи</a:t>
            </a:r>
            <a:r>
              <a:rPr lang="ru-RU" dirty="0"/>
              <a:t>). Като </a:t>
            </a:r>
            <a:r>
              <a:rPr lang="ru-RU" dirty="0" err="1"/>
              <a:t>физиологични</a:t>
            </a:r>
            <a:r>
              <a:rPr lang="ru-RU" dirty="0"/>
              <a:t> показатели </a:t>
            </a:r>
            <a:r>
              <a:rPr lang="ru-RU" dirty="0" err="1"/>
              <a:t>могат</a:t>
            </a:r>
            <a:r>
              <a:rPr lang="ru-RU" dirty="0"/>
              <a:t> да се </a:t>
            </a:r>
            <a:r>
              <a:rPr lang="ru-RU" dirty="0" err="1"/>
              <a:t>използват</a:t>
            </a:r>
            <a:r>
              <a:rPr lang="ru-RU" dirty="0"/>
              <a:t>: </a:t>
            </a:r>
            <a:r>
              <a:rPr lang="ru-RU" dirty="0" err="1"/>
              <a:t>стойностите</a:t>
            </a:r>
            <a:r>
              <a:rPr lang="ru-RU" dirty="0"/>
              <a:t> на </a:t>
            </a:r>
            <a:r>
              <a:rPr lang="ru-RU" dirty="0" err="1"/>
              <a:t>пулсовата</a:t>
            </a:r>
            <a:r>
              <a:rPr lang="ru-RU" dirty="0"/>
              <a:t> </a:t>
            </a:r>
            <a:r>
              <a:rPr lang="ru-RU" dirty="0" err="1"/>
              <a:t>честота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ставане</a:t>
            </a:r>
            <a:r>
              <a:rPr lang="ru-RU" dirty="0"/>
              <a:t> от </a:t>
            </a:r>
            <a:r>
              <a:rPr lang="ru-RU" dirty="0" err="1"/>
              <a:t>сън</a:t>
            </a:r>
            <a:r>
              <a:rPr lang="ru-RU" dirty="0"/>
              <a:t> (</a:t>
            </a:r>
            <a:r>
              <a:rPr lang="ru-RU" dirty="0" err="1"/>
              <a:t>колкото</a:t>
            </a:r>
            <a:r>
              <a:rPr lang="ru-RU" dirty="0"/>
              <a:t> </a:t>
            </a:r>
            <a:r>
              <a:rPr lang="ru-RU" dirty="0" err="1"/>
              <a:t>пулсовата</a:t>
            </a:r>
            <a:r>
              <a:rPr lang="ru-RU" dirty="0"/>
              <a:t> </a:t>
            </a:r>
            <a:r>
              <a:rPr lang="ru-RU" dirty="0" err="1"/>
              <a:t>честота</a:t>
            </a:r>
            <a:r>
              <a:rPr lang="ru-RU" dirty="0"/>
              <a:t> е </a:t>
            </a:r>
            <a:r>
              <a:rPr lang="ru-RU" dirty="0" err="1"/>
              <a:t>по-ниска</a:t>
            </a:r>
            <a:r>
              <a:rPr lang="ru-RU" dirty="0"/>
              <a:t>, толкова </a:t>
            </a:r>
            <a:r>
              <a:rPr lang="ru-RU" dirty="0" err="1"/>
              <a:t>тренираността</a:t>
            </a:r>
            <a:r>
              <a:rPr lang="ru-RU" dirty="0"/>
              <a:t> е </a:t>
            </a:r>
            <a:r>
              <a:rPr lang="ru-RU" dirty="0" err="1"/>
              <a:t>по-висока</a:t>
            </a:r>
            <a:r>
              <a:rPr lang="ru-RU" dirty="0"/>
              <a:t>); </a:t>
            </a:r>
            <a:r>
              <a:rPr lang="ru-RU" dirty="0" err="1"/>
              <a:t>минутен</a:t>
            </a:r>
            <a:r>
              <a:rPr lang="ru-RU" dirty="0"/>
              <a:t> </a:t>
            </a:r>
            <a:r>
              <a:rPr lang="ru-RU" dirty="0" err="1"/>
              <a:t>дихателен</a:t>
            </a:r>
            <a:r>
              <a:rPr lang="ru-RU" dirty="0"/>
              <a:t> </a:t>
            </a:r>
            <a:r>
              <a:rPr lang="ru-RU" dirty="0" err="1"/>
              <a:t>обем</a:t>
            </a:r>
            <a:r>
              <a:rPr lang="ru-RU" dirty="0"/>
              <a:t> (</a:t>
            </a:r>
            <a:r>
              <a:rPr lang="ru-RU" dirty="0" err="1"/>
              <a:t>количеството</a:t>
            </a:r>
            <a:r>
              <a:rPr lang="ru-RU" dirty="0"/>
              <a:t> на кислород,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се </a:t>
            </a:r>
            <a:r>
              <a:rPr lang="ru-RU" dirty="0" err="1"/>
              <a:t>усвои</a:t>
            </a:r>
            <a:r>
              <a:rPr lang="ru-RU" dirty="0"/>
              <a:t> за </a:t>
            </a:r>
            <a:r>
              <a:rPr lang="ru-RU" dirty="0" err="1"/>
              <a:t>една</a:t>
            </a:r>
            <a:r>
              <a:rPr lang="ru-RU" dirty="0"/>
              <a:t> минута). Като </a:t>
            </a:r>
            <a:r>
              <a:rPr lang="ru-RU" dirty="0" err="1"/>
              <a:t>психологични</a:t>
            </a:r>
            <a:r>
              <a:rPr lang="ru-RU" dirty="0"/>
              <a:t> показатели </a:t>
            </a:r>
            <a:r>
              <a:rPr lang="ru-RU" dirty="0" err="1"/>
              <a:t>могат</a:t>
            </a:r>
            <a:r>
              <a:rPr lang="ru-RU" dirty="0"/>
              <a:t> да се </a:t>
            </a:r>
            <a:r>
              <a:rPr lang="ru-RU" dirty="0" err="1"/>
              <a:t>използват</a:t>
            </a:r>
            <a:r>
              <a:rPr lang="ru-RU" dirty="0"/>
              <a:t>  </a:t>
            </a:r>
            <a:r>
              <a:rPr lang="ru-RU" dirty="0" err="1"/>
              <a:t>устойчивост</a:t>
            </a:r>
            <a:r>
              <a:rPr lang="ru-RU" dirty="0"/>
              <a:t> на </a:t>
            </a:r>
            <a:r>
              <a:rPr lang="ru-RU" dirty="0" err="1"/>
              <a:t>вниманието</a:t>
            </a:r>
            <a:r>
              <a:rPr lang="ru-RU" dirty="0"/>
              <a:t>, концентрация на </a:t>
            </a:r>
            <a:r>
              <a:rPr lang="ru-RU" dirty="0" err="1"/>
              <a:t>вниманието</a:t>
            </a:r>
            <a:r>
              <a:rPr lang="ru-RU" dirty="0"/>
              <a:t>, тремор, </a:t>
            </a:r>
            <a:r>
              <a:rPr lang="ru-RU" dirty="0" err="1"/>
              <a:t>съсредоточеност</a:t>
            </a:r>
            <a:r>
              <a:rPr lang="ru-RU" dirty="0"/>
              <a:t> и др.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5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C1DDDE7-546E-496D-920E-0C1C2F16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Етапен контрол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9FCB73E-584D-4BCD-B3D2-2AED1E71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 </a:t>
            </a:r>
            <a:r>
              <a:rPr lang="ru-RU" dirty="0" err="1"/>
              <a:t>Етапен</a:t>
            </a:r>
            <a:r>
              <a:rPr lang="ru-RU" dirty="0"/>
              <a:t> </a:t>
            </a:r>
            <a:r>
              <a:rPr lang="ru-RU" dirty="0" err="1"/>
              <a:t>контрол</a:t>
            </a:r>
            <a:r>
              <a:rPr lang="ru-RU" dirty="0"/>
              <a:t> – носи информация за </a:t>
            </a:r>
            <a:r>
              <a:rPr lang="ru-RU" dirty="0" err="1"/>
              <a:t>трайния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от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, т. е. за </a:t>
            </a:r>
            <a:r>
              <a:rPr lang="ru-RU" dirty="0" err="1"/>
              <a:t>тренираността</a:t>
            </a:r>
            <a:r>
              <a:rPr lang="ru-RU" dirty="0"/>
              <a:t> и </a:t>
            </a:r>
            <a:r>
              <a:rPr lang="ru-RU" dirty="0" err="1"/>
              <a:t>спортната</a:t>
            </a:r>
            <a:r>
              <a:rPr lang="ru-RU" dirty="0"/>
              <a:t> форма. Той </a:t>
            </a:r>
            <a:r>
              <a:rPr lang="ru-RU" dirty="0" err="1"/>
              <a:t>има</a:t>
            </a:r>
            <a:r>
              <a:rPr lang="ru-RU" dirty="0"/>
              <a:t> комплексен характер. </a:t>
            </a:r>
            <a:r>
              <a:rPr lang="ru-RU" dirty="0" err="1"/>
              <a:t>Извършва</a:t>
            </a:r>
            <a:r>
              <a:rPr lang="ru-RU" dirty="0"/>
              <a:t> се с </a:t>
            </a:r>
            <a:r>
              <a:rPr lang="ru-RU" dirty="0" err="1"/>
              <a:t>помощта</a:t>
            </a:r>
            <a:r>
              <a:rPr lang="ru-RU" dirty="0"/>
              <a:t> на </a:t>
            </a:r>
            <a:r>
              <a:rPr lang="ru-RU" dirty="0" err="1"/>
              <a:t>спортнопедагогически</a:t>
            </a:r>
            <a:r>
              <a:rPr lang="ru-RU" dirty="0"/>
              <a:t>, </a:t>
            </a:r>
            <a:r>
              <a:rPr lang="ru-RU" dirty="0" err="1"/>
              <a:t>медикобиологически</a:t>
            </a:r>
            <a:r>
              <a:rPr lang="ru-RU" dirty="0"/>
              <a:t> и психологически методики, </a:t>
            </a:r>
            <a:r>
              <a:rPr lang="ru-RU" dirty="0" err="1"/>
              <a:t>тестове</a:t>
            </a:r>
            <a:r>
              <a:rPr lang="ru-RU" dirty="0"/>
              <a:t> и показатели в </a:t>
            </a:r>
            <a:r>
              <a:rPr lang="ru-RU" dirty="0" err="1"/>
              <a:t>теренни</a:t>
            </a:r>
            <a:r>
              <a:rPr lang="ru-RU" dirty="0"/>
              <a:t> и </a:t>
            </a:r>
            <a:r>
              <a:rPr lang="ru-RU" dirty="0" err="1"/>
              <a:t>лабораторни</a:t>
            </a:r>
            <a:r>
              <a:rPr lang="ru-RU" dirty="0"/>
              <a:t> условия. Например </a:t>
            </a:r>
            <a:r>
              <a:rPr lang="ru-RU" dirty="0" err="1"/>
              <a:t>провеждане</a:t>
            </a:r>
            <a:r>
              <a:rPr lang="ru-RU" dirty="0"/>
              <a:t> на </a:t>
            </a:r>
            <a:r>
              <a:rPr lang="ru-RU" dirty="0" err="1"/>
              <a:t>тестиране</a:t>
            </a:r>
            <a:r>
              <a:rPr lang="ru-RU" dirty="0"/>
              <a:t> в края на </a:t>
            </a:r>
            <a:r>
              <a:rPr lang="ru-RU" dirty="0" err="1"/>
              <a:t>общоподготвителния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подготвителния</a:t>
            </a:r>
            <a:r>
              <a:rPr lang="ru-RU" dirty="0"/>
              <a:t> период, чрез </a:t>
            </a:r>
            <a:r>
              <a:rPr lang="ru-RU" dirty="0" err="1"/>
              <a:t>което</a:t>
            </a:r>
            <a:r>
              <a:rPr lang="ru-RU" dirty="0"/>
              <a:t> се </a:t>
            </a:r>
            <a:r>
              <a:rPr lang="ru-RU" dirty="0" err="1"/>
              <a:t>получава</a:t>
            </a:r>
            <a:r>
              <a:rPr lang="ru-RU" dirty="0"/>
              <a:t> информация за </a:t>
            </a:r>
            <a:r>
              <a:rPr lang="ru-RU" dirty="0" err="1"/>
              <a:t>общата</a:t>
            </a:r>
            <a:r>
              <a:rPr lang="ru-RU" dirty="0"/>
              <a:t> и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работоспособност</a:t>
            </a:r>
            <a:r>
              <a:rPr lang="ru-RU" dirty="0"/>
              <a:t> на </a:t>
            </a:r>
            <a:r>
              <a:rPr lang="ru-RU" dirty="0" err="1"/>
              <a:t>състезателя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например в </a:t>
            </a:r>
            <a:r>
              <a:rPr lang="ru-RU" dirty="0" err="1"/>
              <a:t>гребаното</a:t>
            </a:r>
            <a:r>
              <a:rPr lang="ru-RU" dirty="0"/>
              <a:t> се </a:t>
            </a:r>
            <a:r>
              <a:rPr lang="ru-RU" dirty="0" err="1"/>
              <a:t>провеждат</a:t>
            </a:r>
            <a:r>
              <a:rPr lang="ru-RU" dirty="0"/>
              <a:t> </a:t>
            </a:r>
            <a:r>
              <a:rPr lang="ru-RU" dirty="0" err="1"/>
              <a:t>специализирани</a:t>
            </a:r>
            <a:r>
              <a:rPr lang="ru-RU" dirty="0"/>
              <a:t> </a:t>
            </a:r>
            <a:r>
              <a:rPr lang="ru-RU" dirty="0" err="1"/>
              <a:t>изследвания</a:t>
            </a:r>
            <a:r>
              <a:rPr lang="ru-RU" dirty="0"/>
              <a:t> – „на вода” (2 х 4 км </a:t>
            </a:r>
            <a:r>
              <a:rPr lang="ru-RU" dirty="0" err="1"/>
              <a:t>през</a:t>
            </a:r>
            <a:r>
              <a:rPr lang="ru-RU" dirty="0"/>
              <a:t> 30 мин при </a:t>
            </a:r>
            <a:r>
              <a:rPr lang="ru-RU" dirty="0" err="1"/>
              <a:t>пулс</a:t>
            </a:r>
            <a:r>
              <a:rPr lang="ru-RU" dirty="0"/>
              <a:t> –175-190 уд./мин) на </a:t>
            </a:r>
            <a:r>
              <a:rPr lang="ru-RU" dirty="0" err="1"/>
              <a:t>тренажорно</a:t>
            </a:r>
            <a:r>
              <a:rPr lang="ru-RU" dirty="0"/>
              <a:t> устройство гребен </a:t>
            </a:r>
            <a:r>
              <a:rPr lang="ru-RU" dirty="0" err="1"/>
              <a:t>ергометър</a:t>
            </a:r>
            <a:r>
              <a:rPr lang="ru-RU" dirty="0"/>
              <a:t>, </a:t>
            </a:r>
            <a:r>
              <a:rPr lang="ru-RU" dirty="0" err="1"/>
              <a:t>стъпаловидно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до отказ, </a:t>
            </a:r>
            <a:r>
              <a:rPr lang="ru-RU" dirty="0" err="1"/>
              <a:t>като</a:t>
            </a:r>
            <a:r>
              <a:rPr lang="ru-RU" dirty="0"/>
              <a:t> всяко </a:t>
            </a:r>
            <a:r>
              <a:rPr lang="ru-RU" dirty="0" err="1"/>
              <a:t>стъпало</a:t>
            </a:r>
            <a:r>
              <a:rPr lang="ru-RU" dirty="0"/>
              <a:t> е с </a:t>
            </a:r>
            <a:r>
              <a:rPr lang="ru-RU" dirty="0" err="1"/>
              <a:t>продължителност</a:t>
            </a:r>
            <a:r>
              <a:rPr lang="ru-RU" dirty="0"/>
              <a:t> 1,30 сек и комплекс от </a:t>
            </a:r>
            <a:r>
              <a:rPr lang="ru-RU" dirty="0" err="1"/>
              <a:t>специализирани</a:t>
            </a:r>
            <a:r>
              <a:rPr lang="ru-RU" dirty="0"/>
              <a:t> </a:t>
            </a:r>
            <a:r>
              <a:rPr lang="ru-RU" dirty="0" err="1"/>
              <a:t>тестове</a:t>
            </a:r>
            <a:r>
              <a:rPr lang="ru-RU" dirty="0"/>
              <a:t> за </a:t>
            </a:r>
            <a:r>
              <a:rPr lang="ru-RU" dirty="0" err="1"/>
              <a:t>изследване</a:t>
            </a:r>
            <a:r>
              <a:rPr lang="ru-RU" dirty="0"/>
              <a:t> на </a:t>
            </a:r>
            <a:r>
              <a:rPr lang="ru-RU" dirty="0" err="1"/>
              <a:t>двигателните</a:t>
            </a:r>
            <a:r>
              <a:rPr lang="ru-RU" dirty="0"/>
              <a:t> качества </a:t>
            </a:r>
            <a:r>
              <a:rPr lang="ru-RU" dirty="0" err="1"/>
              <a:t>издръжливост</a:t>
            </a:r>
            <a:r>
              <a:rPr lang="ru-RU" dirty="0"/>
              <a:t> и сила (3200 м гладко </a:t>
            </a:r>
            <a:r>
              <a:rPr lang="ru-RU" dirty="0" err="1"/>
              <a:t>бягане</a:t>
            </a:r>
            <a:r>
              <a:rPr lang="ru-RU" dirty="0"/>
              <a:t> на стадион за около 12 мин; </a:t>
            </a:r>
            <a:r>
              <a:rPr lang="ru-RU" dirty="0" err="1"/>
              <a:t>максимална</a:t>
            </a:r>
            <a:r>
              <a:rPr lang="ru-RU" dirty="0"/>
              <a:t> сила – </a:t>
            </a:r>
            <a:r>
              <a:rPr lang="ru-RU" dirty="0" err="1"/>
              <a:t>лицев</a:t>
            </a:r>
            <a:r>
              <a:rPr lang="ru-RU" dirty="0"/>
              <a:t> лег до макс от 40 кг при жените и от 60 кг  при </a:t>
            </a:r>
            <a:r>
              <a:rPr lang="ru-RU" dirty="0" err="1"/>
              <a:t>мъжете</a:t>
            </a:r>
            <a:r>
              <a:rPr lang="ru-RU" dirty="0"/>
              <a:t>; за </a:t>
            </a:r>
            <a:r>
              <a:rPr lang="ru-RU" dirty="0" err="1"/>
              <a:t>силова</a:t>
            </a:r>
            <a:r>
              <a:rPr lang="ru-RU" dirty="0"/>
              <a:t> </a:t>
            </a:r>
            <a:r>
              <a:rPr lang="ru-RU" dirty="0" err="1"/>
              <a:t>издръжливост</a:t>
            </a:r>
            <a:r>
              <a:rPr lang="ru-RU" dirty="0"/>
              <a:t> – </a:t>
            </a:r>
            <a:r>
              <a:rPr lang="ru-RU" dirty="0" err="1"/>
              <a:t>лицев</a:t>
            </a:r>
            <a:r>
              <a:rPr lang="ru-RU" dirty="0"/>
              <a:t> лег – </a:t>
            </a:r>
            <a:r>
              <a:rPr lang="ru-RU" dirty="0" err="1"/>
              <a:t>брой</a:t>
            </a:r>
            <a:r>
              <a:rPr lang="ru-RU" dirty="0"/>
              <a:t> за 7 мин) 220–240  </a:t>
            </a:r>
            <a:r>
              <a:rPr lang="ru-RU" dirty="0" err="1"/>
              <a:t>бр</a:t>
            </a:r>
            <a:r>
              <a:rPr lang="ru-RU" dirty="0"/>
              <a:t>. при 40 кг за жени и 60 кг за </a:t>
            </a:r>
            <a:r>
              <a:rPr lang="ru-RU" dirty="0" err="1"/>
              <a:t>мъже</a:t>
            </a:r>
            <a:r>
              <a:rPr lang="ru-RU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91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C9A7562-9336-452C-B15A-631FFE56E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Измерване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EF1AEE8-8A0D-436C-A566-2E99FCD8F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Подсистема </a:t>
            </a:r>
            <a:r>
              <a:rPr lang="ru-RU" dirty="0" err="1"/>
              <a:t>измерване</a:t>
            </a:r>
            <a:r>
              <a:rPr lang="ru-RU" dirty="0"/>
              <a:t>. </a:t>
            </a:r>
            <a:r>
              <a:rPr lang="ru-RU" dirty="0" err="1"/>
              <a:t>Нейната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функция е да </a:t>
            </a:r>
            <a:r>
              <a:rPr lang="ru-RU" dirty="0" err="1"/>
              <a:t>събира</a:t>
            </a:r>
            <a:r>
              <a:rPr lang="ru-RU" dirty="0"/>
              <a:t> информация за </a:t>
            </a:r>
            <a:r>
              <a:rPr lang="ru-RU" dirty="0" err="1"/>
              <a:t>моментното</a:t>
            </a:r>
            <a:r>
              <a:rPr lang="ru-RU" dirty="0"/>
              <a:t> </a:t>
            </a:r>
            <a:r>
              <a:rPr lang="ru-RU" dirty="0" err="1"/>
              <a:t>състояние</a:t>
            </a:r>
            <a:r>
              <a:rPr lang="ru-RU" dirty="0"/>
              <a:t> на </a:t>
            </a:r>
            <a:r>
              <a:rPr lang="ru-RU" dirty="0" err="1"/>
              <a:t>основните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на </a:t>
            </a:r>
            <a:r>
              <a:rPr lang="ru-RU" dirty="0" err="1"/>
              <a:t>спортното</a:t>
            </a:r>
            <a:r>
              <a:rPr lang="ru-RU" dirty="0"/>
              <a:t> постижение. </a:t>
            </a:r>
            <a:r>
              <a:rPr lang="ru-RU" dirty="0" err="1"/>
              <a:t>Измерването</a:t>
            </a:r>
            <a:r>
              <a:rPr lang="ru-RU" dirty="0"/>
              <a:t> е </a:t>
            </a:r>
            <a:r>
              <a:rPr lang="ru-RU" dirty="0" err="1"/>
              <a:t>процес</a:t>
            </a:r>
            <a:r>
              <a:rPr lang="ru-RU" dirty="0"/>
              <a:t>, при </a:t>
            </a:r>
            <a:r>
              <a:rPr lang="ru-RU" dirty="0" err="1"/>
              <a:t>който</a:t>
            </a:r>
            <a:r>
              <a:rPr lang="ru-RU" dirty="0"/>
              <a:t> по </a:t>
            </a:r>
            <a:r>
              <a:rPr lang="ru-RU" dirty="0" err="1"/>
              <a:t>опитен</a:t>
            </a:r>
            <a:r>
              <a:rPr lang="ru-RU" dirty="0"/>
              <a:t> </a:t>
            </a:r>
            <a:r>
              <a:rPr lang="ru-RU" dirty="0" err="1"/>
              <a:t>път</a:t>
            </a:r>
            <a:r>
              <a:rPr lang="ru-RU" dirty="0"/>
              <a:t> (с </a:t>
            </a:r>
            <a:r>
              <a:rPr lang="ru-RU" dirty="0" err="1"/>
              <a:t>помощта</a:t>
            </a:r>
            <a:r>
              <a:rPr lang="ru-RU" dirty="0"/>
              <a:t> на технически средства) на </a:t>
            </a:r>
            <a:r>
              <a:rPr lang="ru-RU" dirty="0" err="1"/>
              <a:t>изследваните</a:t>
            </a:r>
            <a:r>
              <a:rPr lang="ru-RU" dirty="0"/>
              <a:t> </a:t>
            </a:r>
            <a:r>
              <a:rPr lang="ru-RU" dirty="0" err="1"/>
              <a:t>признаци</a:t>
            </a:r>
            <a:r>
              <a:rPr lang="ru-RU" dirty="0"/>
              <a:t> (сила, </a:t>
            </a:r>
            <a:r>
              <a:rPr lang="ru-RU" dirty="0" err="1"/>
              <a:t>издръжливост</a:t>
            </a:r>
            <a:r>
              <a:rPr lang="ru-RU" dirty="0"/>
              <a:t>, </a:t>
            </a:r>
            <a:r>
              <a:rPr lang="ru-RU" dirty="0" err="1"/>
              <a:t>бързина</a:t>
            </a:r>
            <a:r>
              <a:rPr lang="ru-RU" dirty="0"/>
              <a:t> и др.) се </a:t>
            </a:r>
            <a:r>
              <a:rPr lang="ru-RU" dirty="0" err="1"/>
              <a:t>намира</a:t>
            </a:r>
            <a:r>
              <a:rPr lang="ru-RU" dirty="0"/>
              <a:t> </a:t>
            </a:r>
            <a:r>
              <a:rPr lang="ru-RU" dirty="0" err="1"/>
              <a:t>някаква</a:t>
            </a:r>
            <a:r>
              <a:rPr lang="ru-RU" dirty="0"/>
              <a:t> </a:t>
            </a:r>
            <a:r>
              <a:rPr lang="ru-RU" dirty="0" err="1"/>
              <a:t>цифрова</a:t>
            </a:r>
            <a:r>
              <a:rPr lang="ru-RU" dirty="0"/>
              <a:t> </a:t>
            </a:r>
            <a:r>
              <a:rPr lang="ru-RU" dirty="0" err="1"/>
              <a:t>стойност</a:t>
            </a:r>
            <a:r>
              <a:rPr lang="ru-RU" dirty="0"/>
              <a:t>. Например </a:t>
            </a:r>
            <a:r>
              <a:rPr lang="ru-RU" dirty="0" err="1"/>
              <a:t>измерването</a:t>
            </a:r>
            <a:r>
              <a:rPr lang="ru-RU" dirty="0"/>
              <a:t> на </a:t>
            </a:r>
            <a:r>
              <a:rPr lang="ru-RU" dirty="0" err="1"/>
              <a:t>силата</a:t>
            </a:r>
            <a:r>
              <a:rPr lang="ru-RU" dirty="0"/>
              <a:t> чрез </a:t>
            </a:r>
            <a:r>
              <a:rPr lang="ru-RU" dirty="0" err="1"/>
              <a:t>динамометър</a:t>
            </a:r>
            <a:r>
              <a:rPr lang="ru-RU" dirty="0"/>
              <a:t>, </a:t>
            </a:r>
            <a:r>
              <a:rPr lang="ru-RU" dirty="0" err="1"/>
              <a:t>гъвкавостта</a:t>
            </a:r>
            <a:r>
              <a:rPr lang="ru-RU" dirty="0"/>
              <a:t>  с </a:t>
            </a:r>
            <a:r>
              <a:rPr lang="ru-RU" dirty="0" err="1"/>
              <a:t>ъгломер</a:t>
            </a:r>
            <a:r>
              <a:rPr lang="ru-RU" dirty="0"/>
              <a:t>, </a:t>
            </a:r>
            <a:r>
              <a:rPr lang="ru-RU" dirty="0" err="1"/>
              <a:t>височината</a:t>
            </a:r>
            <a:r>
              <a:rPr lang="ru-RU" dirty="0"/>
              <a:t> на отскока в </a:t>
            </a:r>
            <a:r>
              <a:rPr lang="ru-RU" dirty="0" err="1"/>
              <a:t>сантиметри</a:t>
            </a:r>
            <a:r>
              <a:rPr lang="ru-RU" dirty="0"/>
              <a:t> и др.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306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1932FCC-768A-40F2-A391-4A9F1EDC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оценяване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7D8C07E-D2EF-43FE-ABE8-8867225E2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Подсистема </a:t>
            </a:r>
            <a:r>
              <a:rPr lang="ru-RU" dirty="0" err="1"/>
              <a:t>оценяване</a:t>
            </a:r>
            <a:r>
              <a:rPr lang="ru-RU" dirty="0"/>
              <a:t>. По </a:t>
            </a:r>
            <a:r>
              <a:rPr lang="ru-RU" dirty="0" err="1"/>
              <a:t>своята</a:t>
            </a:r>
            <a:r>
              <a:rPr lang="ru-RU" dirty="0"/>
              <a:t> </a:t>
            </a:r>
            <a:r>
              <a:rPr lang="ru-RU" dirty="0" err="1"/>
              <a:t>същност</a:t>
            </a:r>
            <a:r>
              <a:rPr lang="ru-RU" dirty="0"/>
              <a:t> </a:t>
            </a:r>
            <a:r>
              <a:rPr lang="ru-RU" dirty="0" err="1"/>
              <a:t>оценката</a:t>
            </a:r>
            <a:r>
              <a:rPr lang="ru-RU" dirty="0"/>
              <a:t> е </a:t>
            </a:r>
            <a:r>
              <a:rPr lang="ru-RU" dirty="0" err="1"/>
              <a:t>унифицирана</a:t>
            </a:r>
            <a:r>
              <a:rPr lang="ru-RU" dirty="0"/>
              <a:t> </a:t>
            </a:r>
            <a:r>
              <a:rPr lang="ru-RU" dirty="0" err="1"/>
              <a:t>мяра</a:t>
            </a:r>
            <a:r>
              <a:rPr lang="ru-RU" dirty="0"/>
              <a:t> за </a:t>
            </a:r>
            <a:r>
              <a:rPr lang="ru-RU" dirty="0" err="1"/>
              <a:t>постижението</a:t>
            </a:r>
            <a:r>
              <a:rPr lang="ru-RU" dirty="0"/>
              <a:t> на </a:t>
            </a:r>
            <a:r>
              <a:rPr lang="ru-RU" dirty="0" err="1"/>
              <a:t>спортист</a:t>
            </a:r>
            <a:r>
              <a:rPr lang="ru-RU" dirty="0"/>
              <a:t> или отбор в </a:t>
            </a:r>
            <a:r>
              <a:rPr lang="ru-RU" dirty="0" err="1"/>
              <a:t>някаква</a:t>
            </a:r>
            <a:r>
              <a:rPr lang="ru-RU" dirty="0"/>
              <a:t> конкретна </a:t>
            </a:r>
            <a:r>
              <a:rPr lang="ru-RU" dirty="0" err="1"/>
              <a:t>дейност</a:t>
            </a:r>
            <a:r>
              <a:rPr lang="ru-RU" dirty="0"/>
              <a:t> (тест). </a:t>
            </a:r>
            <a:r>
              <a:rPr lang="ru-RU" dirty="0" err="1"/>
              <a:t>Обикновено</a:t>
            </a:r>
            <a:r>
              <a:rPr lang="ru-RU" dirty="0"/>
              <a:t> </a:t>
            </a:r>
            <a:r>
              <a:rPr lang="ru-RU" dirty="0" err="1"/>
              <a:t>оценяването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в два </a:t>
            </a:r>
            <a:r>
              <a:rPr lang="ru-RU" dirty="0" err="1"/>
              <a:t>етапа</a:t>
            </a:r>
            <a:r>
              <a:rPr lang="ru-RU" dirty="0"/>
              <a:t> – в </a:t>
            </a:r>
            <a:r>
              <a:rPr lang="ru-RU" dirty="0" err="1"/>
              <a:t>началото</a:t>
            </a:r>
            <a:r>
              <a:rPr lang="ru-RU" dirty="0"/>
              <a:t> </a:t>
            </a:r>
            <a:r>
              <a:rPr lang="ru-RU" dirty="0" err="1"/>
              <a:t>показаните</a:t>
            </a:r>
            <a:r>
              <a:rPr lang="ru-RU" dirty="0"/>
              <a:t> </a:t>
            </a:r>
            <a:r>
              <a:rPr lang="ru-RU" dirty="0" err="1"/>
              <a:t>резултати</a:t>
            </a:r>
            <a:r>
              <a:rPr lang="ru-RU" dirty="0"/>
              <a:t> </a:t>
            </a:r>
            <a:r>
              <a:rPr lang="ru-RU" dirty="0" err="1"/>
              <a:t>въз</a:t>
            </a:r>
            <a:r>
              <a:rPr lang="ru-RU" dirty="0"/>
              <a:t> основа на </a:t>
            </a:r>
            <a:r>
              <a:rPr lang="ru-RU" dirty="0" err="1"/>
              <a:t>скали</a:t>
            </a:r>
            <a:r>
              <a:rPr lang="ru-RU" dirty="0"/>
              <a:t> за оценка се </a:t>
            </a:r>
            <a:r>
              <a:rPr lang="ru-RU" dirty="0" err="1"/>
              <a:t>превръщат</a:t>
            </a:r>
            <a:r>
              <a:rPr lang="ru-RU" dirty="0"/>
              <a:t> в </a:t>
            </a:r>
            <a:r>
              <a:rPr lang="ru-RU" dirty="0" err="1"/>
              <a:t>цифри</a:t>
            </a:r>
            <a:r>
              <a:rPr lang="ru-RU" dirty="0"/>
              <a:t>, а след </a:t>
            </a:r>
            <a:r>
              <a:rPr lang="ru-RU" dirty="0" err="1"/>
              <a:t>това</a:t>
            </a:r>
            <a:r>
              <a:rPr lang="ru-RU" dirty="0"/>
              <a:t> – чрез </a:t>
            </a:r>
            <a:r>
              <a:rPr lang="ru-RU" dirty="0" err="1"/>
              <a:t>сравняване</a:t>
            </a:r>
            <a:r>
              <a:rPr lang="ru-RU" dirty="0"/>
              <a:t> на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цифри</a:t>
            </a:r>
            <a:r>
              <a:rPr lang="ru-RU" dirty="0"/>
              <a:t> с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установени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(</a:t>
            </a:r>
            <a:r>
              <a:rPr lang="ru-RU" dirty="0" err="1"/>
              <a:t>еталони</a:t>
            </a:r>
            <a:r>
              <a:rPr lang="ru-RU" dirty="0"/>
              <a:t>), се </a:t>
            </a:r>
            <a:r>
              <a:rPr lang="ru-RU" dirty="0" err="1"/>
              <a:t>определя</a:t>
            </a:r>
            <a:r>
              <a:rPr lang="ru-RU" dirty="0"/>
              <a:t> </a:t>
            </a:r>
            <a:r>
              <a:rPr lang="ru-RU" dirty="0" err="1"/>
              <a:t>окончателната</a:t>
            </a:r>
            <a:r>
              <a:rPr lang="ru-RU" dirty="0"/>
              <a:t> оценка. Например в </a:t>
            </a:r>
            <a:r>
              <a:rPr lang="ru-RU" dirty="0" err="1"/>
              <a:t>спортната</a:t>
            </a:r>
            <a:r>
              <a:rPr lang="ru-RU" dirty="0"/>
              <a:t> гимнастика, </a:t>
            </a:r>
            <a:r>
              <a:rPr lang="ru-RU" dirty="0" err="1"/>
              <a:t>фигурното</a:t>
            </a:r>
            <a:r>
              <a:rPr lang="ru-RU" dirty="0"/>
              <a:t> </a:t>
            </a:r>
            <a:r>
              <a:rPr lang="ru-RU" dirty="0" err="1"/>
              <a:t>пързаляне</a:t>
            </a:r>
            <a:r>
              <a:rPr lang="ru-RU" dirty="0"/>
              <a:t>, </a:t>
            </a:r>
            <a:r>
              <a:rPr lang="ru-RU" dirty="0" err="1"/>
              <a:t>художествената</a:t>
            </a:r>
            <a:r>
              <a:rPr lang="ru-RU" dirty="0"/>
              <a:t> гимнастика, </a:t>
            </a:r>
            <a:r>
              <a:rPr lang="ru-RU" dirty="0" err="1"/>
              <a:t>скоковете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вода след </a:t>
            </a:r>
            <a:r>
              <a:rPr lang="ru-RU" dirty="0" err="1"/>
              <a:t>приключване</a:t>
            </a:r>
            <a:r>
              <a:rPr lang="ru-RU" dirty="0"/>
              <a:t> </a:t>
            </a:r>
            <a:r>
              <a:rPr lang="ru-RU" dirty="0" err="1"/>
              <a:t>изпълнението</a:t>
            </a:r>
            <a:r>
              <a:rPr lang="ru-RU" dirty="0"/>
              <a:t> на </a:t>
            </a:r>
            <a:r>
              <a:rPr lang="ru-RU" dirty="0" err="1"/>
              <a:t>състезателното</a:t>
            </a:r>
            <a:r>
              <a:rPr lang="ru-RU" dirty="0"/>
              <a:t> упражнение се </a:t>
            </a:r>
            <a:r>
              <a:rPr lang="ru-RU" dirty="0" err="1"/>
              <a:t>дава</a:t>
            </a:r>
            <a:r>
              <a:rPr lang="ru-RU" dirty="0"/>
              <a:t> оценка за </a:t>
            </a:r>
            <a:r>
              <a:rPr lang="ru-RU" dirty="0" err="1"/>
              <a:t>техническо</a:t>
            </a:r>
            <a:r>
              <a:rPr lang="ru-RU" dirty="0"/>
              <a:t> </a:t>
            </a:r>
            <a:r>
              <a:rPr lang="ru-RU" dirty="0" err="1"/>
              <a:t>изпълнение</a:t>
            </a:r>
            <a:r>
              <a:rPr lang="ru-RU" dirty="0"/>
              <a:t> и </a:t>
            </a:r>
            <a:r>
              <a:rPr lang="ru-RU" dirty="0" err="1"/>
              <a:t>артистичност</a:t>
            </a:r>
            <a:r>
              <a:rPr lang="ru-RU" dirty="0"/>
              <a:t> в </a:t>
            </a:r>
            <a:r>
              <a:rPr lang="ru-RU" dirty="0" err="1"/>
              <a:t>цифров</a:t>
            </a:r>
            <a:r>
              <a:rPr lang="ru-RU" dirty="0"/>
              <a:t> вид. </a:t>
            </a:r>
            <a:r>
              <a:rPr lang="ru-RU" dirty="0" err="1"/>
              <a:t>Двете</a:t>
            </a:r>
            <a:r>
              <a:rPr lang="ru-RU" dirty="0"/>
              <a:t> оценки се </a:t>
            </a:r>
            <a:r>
              <a:rPr lang="ru-RU" dirty="0" err="1"/>
              <a:t>трансформират</a:t>
            </a:r>
            <a:r>
              <a:rPr lang="ru-RU" dirty="0"/>
              <a:t> в точки и по </a:t>
            </a:r>
            <a:r>
              <a:rPr lang="ru-RU" dirty="0" err="1"/>
              <a:t>този</a:t>
            </a:r>
            <a:r>
              <a:rPr lang="ru-RU" dirty="0"/>
              <a:t> начин се </a:t>
            </a:r>
            <a:r>
              <a:rPr lang="ru-RU" dirty="0" err="1"/>
              <a:t>извършва</a:t>
            </a:r>
            <a:r>
              <a:rPr lang="ru-RU" dirty="0"/>
              <a:t> </a:t>
            </a:r>
            <a:r>
              <a:rPr lang="ru-RU" dirty="0" err="1"/>
              <a:t>класирането</a:t>
            </a:r>
            <a:r>
              <a:rPr lang="ru-RU" dirty="0"/>
              <a:t> на </a:t>
            </a:r>
            <a:r>
              <a:rPr lang="ru-RU" dirty="0" err="1"/>
              <a:t>състезателите</a:t>
            </a:r>
            <a:r>
              <a:rPr lang="ru-RU" dirty="0"/>
              <a:t>. По </a:t>
            </a:r>
            <a:r>
              <a:rPr lang="ru-RU" dirty="0" err="1"/>
              <a:t>този</a:t>
            </a:r>
            <a:r>
              <a:rPr lang="ru-RU" dirty="0"/>
              <a:t> начин се </a:t>
            </a:r>
            <a:r>
              <a:rPr lang="ru-RU" dirty="0" err="1"/>
              <a:t>извършва</a:t>
            </a:r>
            <a:r>
              <a:rPr lang="ru-RU" dirty="0"/>
              <a:t> и </a:t>
            </a:r>
            <a:r>
              <a:rPr lang="ru-RU" dirty="0" err="1"/>
              <a:t>подреждането</a:t>
            </a:r>
            <a:r>
              <a:rPr lang="ru-RU" dirty="0"/>
              <a:t> на </a:t>
            </a:r>
            <a:r>
              <a:rPr lang="ru-RU" dirty="0" err="1"/>
              <a:t>отборите</a:t>
            </a:r>
            <a:r>
              <a:rPr lang="ru-RU" dirty="0"/>
              <a:t> в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 – футбол, баскетбол и др.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269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5C03DA1-37AF-4147-88C6-94AA9AE1E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оптимизиране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8A0D56D-67B9-4C84-9976-2200F5682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Подсистема </a:t>
            </a:r>
            <a:r>
              <a:rPr lang="ru-RU" dirty="0" err="1"/>
              <a:t>оптимизиране</a:t>
            </a:r>
            <a:r>
              <a:rPr lang="ru-RU" dirty="0"/>
              <a:t>. </a:t>
            </a:r>
            <a:r>
              <a:rPr lang="ru-RU" dirty="0" err="1"/>
              <a:t>Основната</a:t>
            </a:r>
            <a:r>
              <a:rPr lang="ru-RU" dirty="0"/>
              <a:t> и функция е да </a:t>
            </a:r>
            <a:r>
              <a:rPr lang="ru-RU" dirty="0" err="1"/>
              <a:t>осигури</a:t>
            </a:r>
            <a:r>
              <a:rPr lang="ru-RU" dirty="0"/>
              <a:t> </a:t>
            </a:r>
            <a:r>
              <a:rPr lang="ru-RU" dirty="0" err="1"/>
              <a:t>предпоставки</a:t>
            </a:r>
            <a:r>
              <a:rPr lang="ru-RU" dirty="0"/>
              <a:t> за </a:t>
            </a:r>
            <a:r>
              <a:rPr lang="ru-RU" dirty="0" err="1"/>
              <a:t>вземането</a:t>
            </a:r>
            <a:r>
              <a:rPr lang="ru-RU" dirty="0"/>
              <a:t> на </a:t>
            </a:r>
            <a:r>
              <a:rPr lang="ru-RU" dirty="0" err="1"/>
              <a:t>оптимални</a:t>
            </a:r>
            <a:r>
              <a:rPr lang="ru-RU" dirty="0"/>
              <a:t> (</a:t>
            </a:r>
            <a:r>
              <a:rPr lang="ru-RU" dirty="0" err="1"/>
              <a:t>максимално</a:t>
            </a:r>
            <a:r>
              <a:rPr lang="ru-RU" dirty="0"/>
              <a:t> </a:t>
            </a:r>
            <a:r>
              <a:rPr lang="ru-RU" dirty="0" err="1"/>
              <a:t>ефективни</a:t>
            </a:r>
            <a:r>
              <a:rPr lang="ru-RU" dirty="0"/>
              <a:t>) стратегически решения за постоянно </a:t>
            </a:r>
            <a:r>
              <a:rPr lang="ru-RU" dirty="0" err="1"/>
              <a:t>актуализиране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факторите</a:t>
            </a:r>
            <a:r>
              <a:rPr lang="ru-RU" dirty="0"/>
              <a:t> на </a:t>
            </a:r>
            <a:r>
              <a:rPr lang="ru-RU" dirty="0" err="1"/>
              <a:t>спортното</a:t>
            </a:r>
            <a:r>
              <a:rPr lang="ru-RU" dirty="0"/>
              <a:t> постижение. </a:t>
            </a:r>
            <a:r>
              <a:rPr lang="ru-RU" dirty="0" err="1"/>
              <a:t>Успешното</a:t>
            </a:r>
            <a:r>
              <a:rPr lang="ru-RU" dirty="0"/>
              <a:t> </a:t>
            </a:r>
            <a:r>
              <a:rPr lang="ru-RU" dirty="0" err="1"/>
              <a:t>решаване</a:t>
            </a:r>
            <a:r>
              <a:rPr lang="ru-RU" dirty="0"/>
              <a:t> на проблема за </a:t>
            </a:r>
            <a:r>
              <a:rPr lang="ru-RU" dirty="0" err="1"/>
              <a:t>оптимизиране</a:t>
            </a:r>
            <a:r>
              <a:rPr lang="ru-RU" dirty="0"/>
              <a:t> на </a:t>
            </a:r>
            <a:r>
              <a:rPr lang="ru-RU" dirty="0" err="1"/>
              <a:t>факторите</a:t>
            </a:r>
            <a:r>
              <a:rPr lang="ru-RU" dirty="0"/>
              <a:t> на </a:t>
            </a:r>
            <a:r>
              <a:rPr lang="ru-RU" dirty="0" err="1"/>
              <a:t>спортното</a:t>
            </a:r>
            <a:r>
              <a:rPr lang="ru-RU" dirty="0"/>
              <a:t> постижение, </a:t>
            </a:r>
            <a:r>
              <a:rPr lang="ru-RU" dirty="0" err="1"/>
              <a:t>като</a:t>
            </a:r>
            <a:r>
              <a:rPr lang="ru-RU" dirty="0"/>
              <a:t> част от </a:t>
            </a:r>
            <a:r>
              <a:rPr lang="ru-RU" dirty="0" err="1"/>
              <a:t>системата</a:t>
            </a:r>
            <a:r>
              <a:rPr lang="ru-RU" dirty="0"/>
              <a:t> на </a:t>
            </a:r>
            <a:r>
              <a:rPr lang="ru-RU" dirty="0" err="1"/>
              <a:t>контрола</a:t>
            </a:r>
            <a:r>
              <a:rPr lang="ru-RU" dirty="0"/>
              <a:t>, </a:t>
            </a:r>
            <a:r>
              <a:rPr lang="ru-RU" dirty="0" err="1"/>
              <a:t>създава</a:t>
            </a:r>
            <a:r>
              <a:rPr lang="ru-RU" dirty="0"/>
              <a:t> условия за </a:t>
            </a:r>
            <a:r>
              <a:rPr lang="ru-RU" dirty="0" err="1"/>
              <a:t>избор</a:t>
            </a:r>
            <a:r>
              <a:rPr lang="ru-RU" dirty="0"/>
              <a:t> на </a:t>
            </a:r>
            <a:r>
              <a:rPr lang="ru-RU" dirty="0" err="1"/>
              <a:t>повече</a:t>
            </a:r>
            <a:r>
              <a:rPr lang="ru-RU" dirty="0"/>
              <a:t> </a:t>
            </a:r>
            <a:r>
              <a:rPr lang="ru-RU" dirty="0" err="1"/>
              <a:t>варианти</a:t>
            </a:r>
            <a:r>
              <a:rPr lang="ru-RU" dirty="0"/>
              <a:t> за управление на </a:t>
            </a:r>
            <a:r>
              <a:rPr lang="ru-RU" dirty="0" err="1"/>
              <a:t>тренировъчния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4794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5F75821-0B43-4DAA-95CA-2F1446111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 Контрол на </a:t>
            </a:r>
            <a:r>
              <a:rPr lang="bg-BG" dirty="0" err="1"/>
              <a:t>тренираността</a:t>
            </a:r>
            <a:r>
              <a:rPr lang="bg-BG" dirty="0"/>
              <a:t>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0B2401D-B76C-4762-9A72-3FA5F34FE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Контролът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тренираността</a:t>
            </a:r>
            <a:r>
              <a:rPr lang="ru-RU" dirty="0"/>
              <a:t> </a:t>
            </a:r>
            <a:r>
              <a:rPr lang="ru-RU" dirty="0" err="1"/>
              <a:t>има</a:t>
            </a:r>
            <a:r>
              <a:rPr lang="ru-RU" dirty="0"/>
              <a:t> важно значение за управление на </a:t>
            </a:r>
            <a:r>
              <a:rPr lang="ru-RU" dirty="0" err="1"/>
              <a:t>тренировъчния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 </a:t>
            </a:r>
            <a:r>
              <a:rPr lang="ru-RU" dirty="0" err="1"/>
              <a:t>Най-обобщеният</a:t>
            </a:r>
            <a:r>
              <a:rPr lang="ru-RU" dirty="0"/>
              <a:t> критерий на </a:t>
            </a:r>
            <a:r>
              <a:rPr lang="ru-RU" dirty="0" err="1"/>
              <a:t>тренираността</a:t>
            </a:r>
            <a:r>
              <a:rPr lang="ru-RU" dirty="0"/>
              <a:t> е </a:t>
            </a:r>
            <a:r>
              <a:rPr lang="ru-RU" dirty="0" err="1"/>
              <a:t>спортният</a:t>
            </a:r>
            <a:r>
              <a:rPr lang="ru-RU" dirty="0"/>
              <a:t> </a:t>
            </a:r>
            <a:r>
              <a:rPr lang="ru-RU" dirty="0" err="1"/>
              <a:t>резултат</a:t>
            </a:r>
            <a:r>
              <a:rPr lang="ru-RU" dirty="0"/>
              <a:t>, показан в </a:t>
            </a:r>
            <a:r>
              <a:rPr lang="ru-RU" dirty="0" err="1"/>
              <a:t>официални</a:t>
            </a:r>
            <a:r>
              <a:rPr lang="ru-RU" dirty="0"/>
              <a:t> или </a:t>
            </a:r>
            <a:r>
              <a:rPr lang="ru-RU" dirty="0" err="1"/>
              <a:t>контролни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endParaRPr lang="ru-RU" dirty="0"/>
          </a:p>
          <a:p>
            <a:r>
              <a:rPr lang="bg-BG" dirty="0"/>
              <a:t>От биологична гледна точка </a:t>
            </a:r>
            <a:r>
              <a:rPr lang="ru-RU" dirty="0" err="1"/>
              <a:t>най-често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показатели, </a:t>
            </a:r>
            <a:r>
              <a:rPr lang="ru-RU" dirty="0" err="1"/>
              <a:t>като</a:t>
            </a:r>
            <a:r>
              <a:rPr lang="ru-RU" dirty="0"/>
              <a:t>: </a:t>
            </a:r>
            <a:r>
              <a:rPr lang="ru-RU" dirty="0" err="1"/>
              <a:t>млечна</a:t>
            </a:r>
            <a:r>
              <a:rPr lang="ru-RU" dirty="0"/>
              <a:t> </a:t>
            </a:r>
            <a:r>
              <a:rPr lang="ru-RU" dirty="0" err="1"/>
              <a:t>киселина</a:t>
            </a:r>
            <a:r>
              <a:rPr lang="ru-RU" dirty="0"/>
              <a:t> (</a:t>
            </a:r>
            <a:r>
              <a:rPr lang="ru-RU" dirty="0" err="1"/>
              <a:t>лактат</a:t>
            </a:r>
            <a:r>
              <a:rPr lang="ru-RU" dirty="0"/>
              <a:t>) в </a:t>
            </a:r>
            <a:r>
              <a:rPr lang="ru-RU" dirty="0" err="1"/>
              <a:t>кръвта</a:t>
            </a:r>
            <a:r>
              <a:rPr lang="ru-RU" dirty="0"/>
              <a:t>; показатели на </a:t>
            </a:r>
            <a:r>
              <a:rPr lang="ru-RU" dirty="0" err="1"/>
              <a:t>алкално-киселинното</a:t>
            </a:r>
            <a:r>
              <a:rPr lang="ru-RU" dirty="0"/>
              <a:t> равновесие (рН, ВЕ), </a:t>
            </a:r>
            <a:r>
              <a:rPr lang="ru-RU" dirty="0" err="1"/>
              <a:t>свободни</a:t>
            </a:r>
            <a:r>
              <a:rPr lang="ru-RU" dirty="0"/>
              <a:t> </a:t>
            </a:r>
            <a:r>
              <a:rPr lang="ru-RU" dirty="0" err="1"/>
              <a:t>мастни</a:t>
            </a:r>
            <a:r>
              <a:rPr lang="ru-RU" dirty="0"/>
              <a:t> </a:t>
            </a:r>
            <a:r>
              <a:rPr lang="ru-RU" dirty="0" err="1"/>
              <a:t>киселини</a:t>
            </a:r>
            <a:r>
              <a:rPr lang="ru-RU" dirty="0"/>
              <a:t>; </a:t>
            </a:r>
            <a:r>
              <a:rPr lang="ru-RU" dirty="0" err="1"/>
              <a:t>глицерол</a:t>
            </a:r>
            <a:r>
              <a:rPr lang="ru-RU" dirty="0"/>
              <a:t>;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хормони</a:t>
            </a:r>
            <a:r>
              <a:rPr lang="ru-RU" dirty="0"/>
              <a:t> и </a:t>
            </a:r>
            <a:r>
              <a:rPr lang="ru-RU" dirty="0" err="1"/>
              <a:t>ензими</a:t>
            </a:r>
            <a:r>
              <a:rPr lang="ru-RU" dirty="0"/>
              <a:t>; </a:t>
            </a:r>
            <a:r>
              <a:rPr lang="ru-RU" dirty="0" err="1"/>
              <a:t>максимална</a:t>
            </a:r>
            <a:r>
              <a:rPr lang="ru-RU" dirty="0"/>
              <a:t> </a:t>
            </a:r>
            <a:r>
              <a:rPr lang="ru-RU" dirty="0" err="1"/>
              <a:t>кислородна</a:t>
            </a:r>
            <a:r>
              <a:rPr lang="ru-RU" dirty="0"/>
              <a:t> </a:t>
            </a:r>
            <a:r>
              <a:rPr lang="ru-RU" dirty="0" err="1"/>
              <a:t>консумация</a:t>
            </a:r>
            <a:r>
              <a:rPr lang="ru-RU" dirty="0"/>
              <a:t> (VO2max) и др. </a:t>
            </a:r>
          </a:p>
          <a:p>
            <a:r>
              <a:rPr lang="ru-RU" dirty="0"/>
              <a:t>От </a:t>
            </a:r>
            <a:r>
              <a:rPr lang="ru-RU" dirty="0" err="1"/>
              <a:t>спортнопедагогическа</a:t>
            </a:r>
            <a:r>
              <a:rPr lang="ru-RU" dirty="0"/>
              <a:t> </a:t>
            </a:r>
            <a:r>
              <a:rPr lang="ru-RU" dirty="0" err="1"/>
              <a:t>гледна</a:t>
            </a:r>
            <a:r>
              <a:rPr lang="ru-RU" dirty="0"/>
              <a:t> точка </a:t>
            </a:r>
            <a:r>
              <a:rPr lang="ru-RU" dirty="0" err="1"/>
              <a:t>тренираността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 оценена чрез </a:t>
            </a:r>
            <a:r>
              <a:rPr lang="ru-RU" dirty="0" err="1"/>
              <a:t>тестове</a:t>
            </a:r>
            <a:r>
              <a:rPr lang="ru-RU" dirty="0"/>
              <a:t>, с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установяват</a:t>
            </a:r>
            <a:r>
              <a:rPr lang="ru-RU" dirty="0"/>
              <a:t> </a:t>
            </a:r>
            <a:r>
              <a:rPr lang="ru-RU" dirty="0" err="1"/>
              <a:t>видовете</a:t>
            </a:r>
            <a:r>
              <a:rPr lang="ru-RU" dirty="0"/>
              <a:t> </a:t>
            </a:r>
            <a:r>
              <a:rPr lang="ru-RU" dirty="0" err="1"/>
              <a:t>спортна</a:t>
            </a:r>
            <a:r>
              <a:rPr lang="ru-RU" dirty="0"/>
              <a:t> подготовка (</a:t>
            </a:r>
            <a:r>
              <a:rPr lang="ru-RU" dirty="0" err="1"/>
              <a:t>физическата</a:t>
            </a:r>
            <a:r>
              <a:rPr lang="ru-RU" dirty="0"/>
              <a:t>, </a:t>
            </a:r>
            <a:r>
              <a:rPr lang="ru-RU" dirty="0" err="1"/>
              <a:t>техническата</a:t>
            </a:r>
            <a:r>
              <a:rPr lang="ru-RU" dirty="0"/>
              <a:t> и </a:t>
            </a:r>
            <a:r>
              <a:rPr lang="ru-RU" dirty="0" err="1"/>
              <a:t>тактическата</a:t>
            </a:r>
            <a:r>
              <a:rPr lang="ru-RU" dirty="0"/>
              <a:t>). </a:t>
            </a:r>
          </a:p>
          <a:p>
            <a:r>
              <a:rPr lang="ru-RU" dirty="0"/>
              <a:t>От </a:t>
            </a:r>
            <a:r>
              <a:rPr lang="ru-RU" dirty="0" err="1"/>
              <a:t>психологическа</a:t>
            </a:r>
            <a:r>
              <a:rPr lang="ru-RU" dirty="0"/>
              <a:t> </a:t>
            </a:r>
            <a:r>
              <a:rPr lang="ru-RU" dirty="0" err="1"/>
              <a:t>гледна</a:t>
            </a:r>
            <a:r>
              <a:rPr lang="ru-RU" dirty="0"/>
              <a:t> точка </a:t>
            </a:r>
            <a:r>
              <a:rPr lang="ru-RU" dirty="0" err="1"/>
              <a:t>критериите</a:t>
            </a:r>
            <a:r>
              <a:rPr lang="ru-RU" dirty="0"/>
              <a:t> за </a:t>
            </a:r>
            <a:r>
              <a:rPr lang="ru-RU" dirty="0" err="1"/>
              <a:t>тренираността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свързани</a:t>
            </a:r>
            <a:r>
              <a:rPr lang="ru-RU" dirty="0"/>
              <a:t> с </a:t>
            </a:r>
            <a:r>
              <a:rPr lang="ru-RU" dirty="0" err="1"/>
              <a:t>различните</a:t>
            </a:r>
            <a:r>
              <a:rPr lang="ru-RU" dirty="0"/>
              <a:t> психически </a:t>
            </a:r>
            <a:r>
              <a:rPr lang="ru-RU" dirty="0" err="1"/>
              <a:t>състояния</a:t>
            </a:r>
            <a:r>
              <a:rPr lang="ru-RU" dirty="0"/>
              <a:t> и </a:t>
            </a:r>
            <a:r>
              <a:rPr lang="ru-RU" dirty="0" err="1"/>
              <a:t>процеси</a:t>
            </a:r>
            <a:r>
              <a:rPr lang="ru-RU" dirty="0"/>
              <a:t> (</a:t>
            </a:r>
            <a:r>
              <a:rPr lang="ru-RU" dirty="0" err="1"/>
              <a:t>емоционална</a:t>
            </a:r>
            <a:r>
              <a:rPr lang="ru-RU" dirty="0"/>
              <a:t> </a:t>
            </a:r>
            <a:r>
              <a:rPr lang="ru-RU" dirty="0" err="1"/>
              <a:t>устойчивост</a:t>
            </a:r>
            <a:r>
              <a:rPr lang="ru-RU" dirty="0"/>
              <a:t>, концентрация на </a:t>
            </a:r>
            <a:r>
              <a:rPr lang="ru-RU" dirty="0" err="1"/>
              <a:t>вниманието</a:t>
            </a:r>
            <a:r>
              <a:rPr lang="ru-RU" dirty="0"/>
              <a:t>, умение за мобилизация, </a:t>
            </a:r>
            <a:r>
              <a:rPr lang="ru-RU" dirty="0" err="1"/>
              <a:t>способност</a:t>
            </a:r>
            <a:r>
              <a:rPr lang="ru-RU" dirty="0"/>
              <a:t> за </a:t>
            </a:r>
            <a:r>
              <a:rPr lang="ru-RU" dirty="0" err="1"/>
              <a:t>саморегулиране</a:t>
            </a:r>
            <a:r>
              <a:rPr lang="ru-RU" dirty="0"/>
              <a:t> на </a:t>
            </a:r>
            <a:r>
              <a:rPr lang="ru-RU" dirty="0" err="1"/>
              <a:t>поведението</a:t>
            </a:r>
            <a:r>
              <a:rPr lang="ru-RU" dirty="0"/>
              <a:t>, </a:t>
            </a:r>
            <a:r>
              <a:rPr lang="ru-RU" dirty="0" err="1"/>
              <a:t>формира</a:t>
            </a:r>
            <a:r>
              <a:rPr lang="ru-RU" dirty="0"/>
              <a:t> на </a:t>
            </a:r>
            <a:r>
              <a:rPr lang="ru-RU" dirty="0" err="1"/>
              <a:t>оптимална</a:t>
            </a:r>
            <a:r>
              <a:rPr lang="ru-RU" dirty="0"/>
              <a:t> </a:t>
            </a:r>
            <a:r>
              <a:rPr lang="ru-RU" dirty="0" err="1"/>
              <a:t>готовност</a:t>
            </a:r>
            <a:r>
              <a:rPr lang="ru-RU" dirty="0"/>
              <a:t> за </a:t>
            </a:r>
            <a:r>
              <a:rPr lang="ru-RU" dirty="0" err="1"/>
              <a:t>състезание</a:t>
            </a:r>
            <a:r>
              <a:rPr lang="ru-RU" dirty="0"/>
              <a:t>, </a:t>
            </a:r>
            <a:r>
              <a:rPr lang="ru-RU" dirty="0" err="1"/>
              <a:t>емоционален</a:t>
            </a:r>
            <a:r>
              <a:rPr lang="ru-RU" dirty="0"/>
              <a:t> </a:t>
            </a:r>
            <a:r>
              <a:rPr lang="ru-RU" dirty="0" err="1"/>
              <a:t>подем</a:t>
            </a:r>
            <a:r>
              <a:rPr lang="ru-RU" dirty="0"/>
              <a:t>, оптимистично настроение и др.).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464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50</TotalTime>
  <Words>1982</Words>
  <Application>Microsoft Office PowerPoint</Application>
  <PresentationFormat>Широк екран</PresentationFormat>
  <Paragraphs>43</Paragraphs>
  <Slides>17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17</vt:i4>
      </vt:variant>
    </vt:vector>
  </HeadingPairs>
  <TitlesOfParts>
    <vt:vector size="21" baseType="lpstr">
      <vt:lpstr>Arial</vt:lpstr>
      <vt:lpstr>Bookman Old Style</vt:lpstr>
      <vt:lpstr>Rockwell</vt:lpstr>
      <vt:lpstr>Damask</vt:lpstr>
      <vt:lpstr>Контрол на тренировъчния процес</vt:lpstr>
      <vt:lpstr>Предмет на контрола</vt:lpstr>
      <vt:lpstr>Видове контрол оперативен контрол</vt:lpstr>
      <vt:lpstr>Текущ контрол</vt:lpstr>
      <vt:lpstr>Етапен контрол</vt:lpstr>
      <vt:lpstr>Измерване</vt:lpstr>
      <vt:lpstr>оценяване</vt:lpstr>
      <vt:lpstr>оптимизиране</vt:lpstr>
      <vt:lpstr> Контрол на тренираността </vt:lpstr>
      <vt:lpstr>Контрол на натоварването – „доза – ефект” </vt:lpstr>
      <vt:lpstr>Показатели на функционалното (вътрешното) натоварване </vt:lpstr>
      <vt:lpstr>Контрол и оценка на силовите качества –максимална сила </vt:lpstr>
      <vt:lpstr>Контрол на динамичната сила</vt:lpstr>
      <vt:lpstr>Контрол на силовата издръжливост</vt:lpstr>
      <vt:lpstr>Контрол на издръжливостта</vt:lpstr>
      <vt:lpstr>Конртрол на техническата подготовка</vt:lpstr>
      <vt:lpstr> Контрол на тактическата подготовка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 на тренировъчния процес</dc:title>
  <dc:creator>Radi</dc:creator>
  <cp:lastModifiedBy>Radi</cp:lastModifiedBy>
  <cp:revision>4</cp:revision>
  <dcterms:created xsi:type="dcterms:W3CDTF">2020-03-23T16:05:46Z</dcterms:created>
  <dcterms:modified xsi:type="dcterms:W3CDTF">2020-03-23T16:56:33Z</dcterms:modified>
</cp:coreProperties>
</file>